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5" r:id="rId2"/>
    <p:sldId id="257" r:id="rId3"/>
    <p:sldId id="271" r:id="rId4"/>
    <p:sldId id="273" r:id="rId5"/>
    <p:sldId id="274" r:id="rId6"/>
    <p:sldId id="272" r:id="rId7"/>
    <p:sldId id="268" r:id="rId8"/>
    <p:sldId id="267" r:id="rId9"/>
    <p:sldId id="266" r:id="rId10"/>
    <p:sldId id="270" r:id="rId11"/>
    <p:sldId id="261" r:id="rId12"/>
    <p:sldId id="279" r:id="rId13"/>
    <p:sldId id="275" r:id="rId14"/>
    <p:sldId id="260" r:id="rId15"/>
    <p:sldId id="262" r:id="rId16"/>
    <p:sldId id="263"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72" autoAdjust="0"/>
    <p:restoredTop sz="94599" autoAdjust="0"/>
  </p:normalViewPr>
  <p:slideViewPr>
    <p:cSldViewPr snapToGrid="0">
      <p:cViewPr varScale="1">
        <p:scale>
          <a:sx n="105" d="100"/>
          <a:sy n="105" d="100"/>
        </p:scale>
        <p:origin x="22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95D4E-B422-4B89-9962-58841AE5CCD9}" type="datetimeFigureOut">
              <a:rPr lang="en-US" smtClean="0"/>
              <a:t>02-Jul-17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5E472-7711-45FE-9EE6-0AE0BEF0F0F3}" type="slidenum">
              <a:rPr lang="en-US" smtClean="0"/>
              <a:t>‹#›</a:t>
            </a:fld>
            <a:endParaRPr lang="en-US"/>
          </a:p>
        </p:txBody>
      </p:sp>
    </p:spTree>
    <p:extLst>
      <p:ext uri="{BB962C8B-B14F-4D97-AF65-F5344CB8AC3E}">
        <p14:creationId xmlns:p14="http://schemas.microsoft.com/office/powerpoint/2010/main" val="673370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4120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734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0853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124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6157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defTabSz="897301">
              <a:lnSpc>
                <a:spcPct val="115000"/>
              </a:lnSpc>
              <a:spcAft>
                <a:spcPts val="992"/>
              </a:spcAft>
              <a:buFont typeface="Arial"/>
              <a:buChar char="•"/>
              <a:tabLst>
                <a:tab pos="453585" algn="l"/>
              </a:tabLst>
              <a:defRPr/>
            </a:pPr>
            <a:endParaRPr lang="en-US" baseline="0" dirty="0"/>
          </a:p>
          <a:p>
            <a:pPr marL="171450" indent="-171450" defTabSz="897301">
              <a:lnSpc>
                <a:spcPct val="115000"/>
              </a:lnSpc>
              <a:spcAft>
                <a:spcPts val="992"/>
              </a:spcAft>
              <a:buFont typeface="Arial"/>
              <a:buChar char="•"/>
              <a:tabLst>
                <a:tab pos="453585" algn="l"/>
              </a:tabLst>
              <a:defRPr/>
            </a:pPr>
            <a:endParaRPr lang="en-US" baseline="0" dirty="0"/>
          </a:p>
          <a:p>
            <a:pPr marL="0" indent="0" defTabSz="897301">
              <a:lnSpc>
                <a:spcPct val="115000"/>
              </a:lnSpc>
              <a:spcAft>
                <a:spcPts val="992"/>
              </a:spcAft>
              <a:buFont typeface="+mj-lt"/>
              <a:buNone/>
              <a:tabLst>
                <a:tab pos="453585" algn="l"/>
              </a:tabLst>
              <a:defRPr/>
            </a:pPr>
            <a:endParaRPr lang="en-US" dirty="0"/>
          </a:p>
          <a:p>
            <a:pPr marL="0" indent="0" defTabSz="897301">
              <a:lnSpc>
                <a:spcPct val="115000"/>
              </a:lnSpc>
              <a:spcAft>
                <a:spcPts val="992"/>
              </a:spcAft>
              <a:buFont typeface="+mj-lt"/>
              <a:buNone/>
              <a:tabLst>
                <a:tab pos="453585" algn="l"/>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57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061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48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243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179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960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7323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962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12</a:t>
            </a:fld>
            <a:endParaRPr lang="en-US" dirty="0"/>
          </a:p>
        </p:txBody>
      </p:sp>
    </p:spTree>
    <p:extLst>
      <p:ext uri="{BB962C8B-B14F-4D97-AF65-F5344CB8AC3E}">
        <p14:creationId xmlns:p14="http://schemas.microsoft.com/office/powerpoint/2010/main" val="1306295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304800"/>
            <a:ext cx="8458200" cy="762000"/>
          </a:xfrm>
        </p:spPr>
        <p:txBody>
          <a:bodyPr anchor="b">
            <a:noAutofit/>
          </a:bodyPr>
          <a:lstStyle>
            <a:lvl1pPr algn="l">
              <a:lnSpc>
                <a:spcPts val="1950"/>
              </a:lnSpc>
              <a:defRPr sz="18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457200" y="1219200"/>
            <a:ext cx="8229600" cy="5410200"/>
          </a:xfrm>
        </p:spPr>
        <p:txBody>
          <a:bodyPr/>
          <a:lstStyle>
            <a:lvl1pPr>
              <a:buFontTx/>
              <a:buNone/>
              <a:defRPr sz="1500">
                <a:solidFill>
                  <a:schemeClr val="tx1">
                    <a:lumMod val="65000"/>
                    <a:lumOff val="35000"/>
                  </a:schemeClr>
                </a:solidFill>
                <a:latin typeface="Arial" pitchFamily="34" charset="0"/>
                <a:cs typeface="Arial" pitchFamily="34" charset="0"/>
              </a:defRPr>
            </a:lvl1pPr>
            <a:lvl2pPr>
              <a:buFont typeface="Wingdings" pitchFamily="2" charset="2"/>
              <a:buChar char="§"/>
              <a:defRPr sz="1500">
                <a:solidFill>
                  <a:schemeClr val="accent5">
                    <a:lumMod val="50000"/>
                  </a:schemeClr>
                </a:solidFill>
                <a:latin typeface="Arial" pitchFamily="34" charset="0"/>
                <a:cs typeface="Arial" pitchFamily="34" charset="0"/>
              </a:defRPr>
            </a:lvl2pPr>
            <a:lvl3pPr>
              <a:lnSpc>
                <a:spcPts val="1725"/>
              </a:lnSpc>
              <a:buSzPct val="120000"/>
              <a:defRPr sz="1350">
                <a:solidFill>
                  <a:schemeClr val="tx1">
                    <a:lumMod val="65000"/>
                    <a:lumOff val="35000"/>
                  </a:schemeClr>
                </a:solidFill>
                <a:latin typeface="Arial" pitchFamily="34" charset="0"/>
                <a:cs typeface="Arial" pitchFamily="34" charset="0"/>
              </a:defRPr>
            </a:lvl3pPr>
            <a:lvl4pPr>
              <a:lnSpc>
                <a:spcPts val="1725"/>
              </a:lnSpc>
              <a:defRPr sz="135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latin typeface="Arial"/>
                <a:cs typeface="Arial"/>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9"/>
            <a:ext cx="2133600" cy="365125"/>
          </a:xfrm>
        </p:spPr>
        <p:txBody>
          <a:bodyPr/>
          <a:lstStyle>
            <a:lvl1pPr algn="r">
              <a:defRPr>
                <a:latin typeface="Arial"/>
                <a:cs typeface="Aria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803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1219200"/>
            <a:ext cx="4038600" cy="5486400"/>
          </a:xfrm>
        </p:spPr>
        <p:txBody>
          <a:bodyPr/>
          <a:lstStyle>
            <a:lvl1pPr>
              <a:buSzPct val="120000"/>
              <a:buFontTx/>
              <a:buNone/>
              <a:defRPr sz="1500">
                <a:solidFill>
                  <a:schemeClr val="tx1">
                    <a:lumMod val="65000"/>
                    <a:lumOff val="35000"/>
                  </a:schemeClr>
                </a:solidFill>
                <a:latin typeface="Arial" pitchFamily="34" charset="0"/>
                <a:cs typeface="Arial" pitchFamily="34" charset="0"/>
              </a:defRPr>
            </a:lvl1pPr>
            <a:lvl2pPr marL="342892">
              <a:lnSpc>
                <a:spcPts val="1800"/>
              </a:lnSpc>
              <a:spcBef>
                <a:spcPts val="375"/>
              </a:spcBef>
              <a:spcAft>
                <a:spcPts val="375"/>
              </a:spcAft>
              <a:buFont typeface="Wingdings" pitchFamily="2" charset="2"/>
              <a:buChar char="§"/>
              <a:defRPr sz="1500">
                <a:solidFill>
                  <a:schemeClr val="accent5">
                    <a:lumMod val="50000"/>
                  </a:schemeClr>
                </a:solidFill>
                <a:latin typeface="Arial" pitchFamily="34" charset="0"/>
                <a:cs typeface="Arial" pitchFamily="34" charset="0"/>
              </a:defRPr>
            </a:lvl2pPr>
            <a:lvl3pPr marL="514337">
              <a:lnSpc>
                <a:spcPts val="1620"/>
              </a:lnSpc>
              <a:spcBef>
                <a:spcPts val="225"/>
              </a:spcBef>
              <a:spcAft>
                <a:spcPts val="225"/>
              </a:spcAft>
              <a:buSzPct val="120000"/>
              <a:buFont typeface="Arial" pitchFamily="34" charset="0"/>
              <a:buChar char="•"/>
              <a:defRPr sz="1350">
                <a:solidFill>
                  <a:schemeClr val="tx1">
                    <a:lumMod val="65000"/>
                    <a:lumOff val="35000"/>
                  </a:schemeClr>
                </a:solidFill>
                <a:latin typeface="Arial" pitchFamily="34" charset="0"/>
                <a:cs typeface="Arial" pitchFamily="34" charset="0"/>
              </a:defRPr>
            </a:lvl3pPr>
            <a:lvl4pPr marL="685783">
              <a:lnSpc>
                <a:spcPts val="1620"/>
              </a:lnSpc>
              <a:spcBef>
                <a:spcPts val="150"/>
              </a:spcBef>
              <a:spcAft>
                <a:spcPts val="150"/>
              </a:spcAft>
              <a:defRPr sz="1350">
                <a:solidFill>
                  <a:schemeClr val="accent5">
                    <a:lumMod val="50000"/>
                  </a:schemeClr>
                </a:solidFill>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2"/>
          </p:nvPr>
        </p:nvSpPr>
        <p:spPr>
          <a:xfrm>
            <a:off x="4648200" y="1219200"/>
            <a:ext cx="4038600" cy="5486400"/>
          </a:xfrm>
        </p:spPr>
        <p:txBody>
          <a:bodyPr/>
          <a:lstStyle>
            <a:lvl1pPr>
              <a:buFontTx/>
              <a:buNone/>
              <a:defRPr sz="1500">
                <a:solidFill>
                  <a:schemeClr val="tx1">
                    <a:lumMod val="65000"/>
                    <a:lumOff val="35000"/>
                  </a:schemeClr>
                </a:solidFill>
                <a:latin typeface="Arial" pitchFamily="34" charset="0"/>
                <a:cs typeface="Arial" pitchFamily="34" charset="0"/>
              </a:defRPr>
            </a:lvl1pPr>
            <a:lvl2pPr marL="342892">
              <a:lnSpc>
                <a:spcPts val="1800"/>
              </a:lnSpc>
              <a:spcBef>
                <a:spcPts val="360"/>
              </a:spcBef>
              <a:spcAft>
                <a:spcPts val="375"/>
              </a:spcAft>
              <a:buFont typeface="Wingdings" pitchFamily="2" charset="2"/>
              <a:buChar char="§"/>
              <a:defRPr sz="1500">
                <a:solidFill>
                  <a:schemeClr val="accent5">
                    <a:lumMod val="50000"/>
                  </a:schemeClr>
                </a:solidFill>
                <a:latin typeface="Arial" pitchFamily="34" charset="0"/>
                <a:cs typeface="Arial" pitchFamily="34" charset="0"/>
              </a:defRPr>
            </a:lvl2pPr>
            <a:lvl3pPr marL="514337">
              <a:lnSpc>
                <a:spcPts val="1620"/>
              </a:lnSpc>
              <a:spcBef>
                <a:spcPts val="300"/>
              </a:spcBef>
              <a:spcAft>
                <a:spcPts val="300"/>
              </a:spcAft>
              <a:buSzPct val="120000"/>
              <a:defRPr sz="1350">
                <a:solidFill>
                  <a:schemeClr val="tx1">
                    <a:lumMod val="65000"/>
                    <a:lumOff val="35000"/>
                  </a:schemeClr>
                </a:solidFill>
                <a:latin typeface="Arial" pitchFamily="34" charset="0"/>
                <a:cs typeface="Arial" pitchFamily="34" charset="0"/>
              </a:defRPr>
            </a:lvl3pPr>
            <a:lvl4pPr marL="685783">
              <a:lnSpc>
                <a:spcPts val="1620"/>
              </a:lnSpc>
              <a:spcBef>
                <a:spcPts val="225"/>
              </a:spcBef>
              <a:spcAft>
                <a:spcPts val="225"/>
              </a:spcAft>
              <a:defRPr sz="1350">
                <a:solidFill>
                  <a:schemeClr val="accent5">
                    <a:lumMod val="50000"/>
                  </a:schemeClr>
                </a:solidFill>
                <a:latin typeface="Arial" pitchFamily="34" charset="0"/>
                <a:cs typeface="Arial" pitchFamily="34" charset="0"/>
              </a:defRPr>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28600" y="304800"/>
            <a:ext cx="8458200" cy="762000"/>
          </a:xfrm>
        </p:spPr>
        <p:txBody>
          <a:bodyPr anchor="b">
            <a:noAutofit/>
          </a:bodyPr>
          <a:lstStyle>
            <a:lvl1pPr algn="l">
              <a:lnSpc>
                <a:spcPts val="1950"/>
              </a:lnSpc>
              <a:defRPr sz="18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Date Placeholder 1"/>
          <p:cNvSpPr>
            <a:spLocks noGrp="1"/>
          </p:cNvSpPr>
          <p:nvPr>
            <p:ph type="dt" sz="half" idx="10"/>
          </p:nvPr>
        </p:nvSpPr>
        <p:spPr>
          <a:xfrm>
            <a:off x="457200" y="6356359"/>
            <a:ext cx="2133600" cy="365125"/>
          </a:xfrm>
        </p:spPr>
        <p:txBody>
          <a:bodyPr/>
          <a:lstStyle>
            <a:lvl1pPr>
              <a:defRPr>
                <a:latin typeface="Arial"/>
                <a:cs typeface="Arial"/>
              </a:defRPr>
            </a:lvl1pPr>
          </a:lstStyle>
          <a:p>
            <a:endParaRPr lang="en-US" dirty="0">
              <a:solidFill>
                <a:prstClr val="black">
                  <a:tint val="75000"/>
                </a:prstClr>
              </a:solidFill>
            </a:endParaRPr>
          </a:p>
        </p:txBody>
      </p:sp>
      <p:sp>
        <p:nvSpPr>
          <p:cNvPr id="13" name="Slide Number Placeholder 3"/>
          <p:cNvSpPr>
            <a:spLocks noGrp="1"/>
          </p:cNvSpPr>
          <p:nvPr>
            <p:ph type="sldNum" sz="quarter" idx="12"/>
          </p:nvPr>
        </p:nvSpPr>
        <p:spPr>
          <a:xfrm>
            <a:off x="6553200" y="6356359"/>
            <a:ext cx="2133600" cy="365125"/>
          </a:xfrm>
        </p:spPr>
        <p:txBody>
          <a:bodyPr/>
          <a:lstStyle>
            <a:lvl1pPr algn="r">
              <a:defRPr>
                <a:latin typeface="Arial"/>
                <a:cs typeface="Aria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764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228600" y="304800"/>
            <a:ext cx="8458200" cy="762000"/>
          </a:xfrm>
        </p:spPr>
        <p:txBody>
          <a:bodyPr anchor="b">
            <a:noAutofit/>
          </a:bodyPr>
          <a:lstStyle>
            <a:lvl1pPr algn="l">
              <a:lnSpc>
                <a:spcPts val="1950"/>
              </a:lnSpc>
              <a:defRPr sz="18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6" name="Date Placeholder 1"/>
          <p:cNvSpPr>
            <a:spLocks noGrp="1"/>
          </p:cNvSpPr>
          <p:nvPr>
            <p:ph type="dt" sz="half" idx="10"/>
          </p:nvPr>
        </p:nvSpPr>
        <p:spPr>
          <a:xfrm>
            <a:off x="457200" y="6356359"/>
            <a:ext cx="2133600" cy="365125"/>
          </a:xfrm>
        </p:spPr>
        <p:txBody>
          <a:bodyPr/>
          <a:lstStyle>
            <a:lvl1pPr>
              <a:defRPr>
                <a:latin typeface="Arial"/>
                <a:cs typeface="Arial"/>
              </a:defRPr>
            </a:lvl1pPr>
          </a:lstStyle>
          <a:p>
            <a:endParaRPr lang="en-US" dirty="0">
              <a:solidFill>
                <a:prstClr val="black">
                  <a:tint val="75000"/>
                </a:prstClr>
              </a:solidFill>
            </a:endParaRPr>
          </a:p>
        </p:txBody>
      </p:sp>
      <p:sp>
        <p:nvSpPr>
          <p:cNvPr id="8" name="Slide Number Placeholder 3"/>
          <p:cNvSpPr>
            <a:spLocks noGrp="1"/>
          </p:cNvSpPr>
          <p:nvPr>
            <p:ph type="sldNum" sz="quarter" idx="12"/>
          </p:nvPr>
        </p:nvSpPr>
        <p:spPr>
          <a:xfrm>
            <a:off x="6553200" y="6356359"/>
            <a:ext cx="2133600" cy="365125"/>
          </a:xfrm>
        </p:spPr>
        <p:txBody>
          <a:bodyPr/>
          <a:lstStyle>
            <a:lvl1pPr algn="r">
              <a:defRPr>
                <a:latin typeface="Arial"/>
                <a:cs typeface="Aria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742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10"/>
          </p:nvPr>
        </p:nvSpPr>
        <p:spPr>
          <a:xfrm>
            <a:off x="457200" y="6356359"/>
            <a:ext cx="2133600" cy="365125"/>
          </a:xfrm>
        </p:spPr>
        <p:txBody>
          <a:bodyPr/>
          <a:lstStyle>
            <a:lvl1pPr>
              <a:defRPr>
                <a:latin typeface="Arial"/>
                <a:cs typeface="Arial"/>
              </a:defRPr>
            </a:lvl1pPr>
          </a:lstStyle>
          <a:p>
            <a:endParaRPr lang="en-US" dirty="0">
              <a:solidFill>
                <a:prstClr val="black">
                  <a:tint val="75000"/>
                </a:prstClr>
              </a:solidFill>
            </a:endParaRPr>
          </a:p>
        </p:txBody>
      </p:sp>
      <p:sp>
        <p:nvSpPr>
          <p:cNvPr id="6" name="Slide Number Placeholder 3"/>
          <p:cNvSpPr>
            <a:spLocks noGrp="1"/>
          </p:cNvSpPr>
          <p:nvPr>
            <p:ph type="sldNum" sz="quarter" idx="12"/>
          </p:nvPr>
        </p:nvSpPr>
        <p:spPr>
          <a:xfrm>
            <a:off x="6553200" y="6356359"/>
            <a:ext cx="2133600" cy="365125"/>
          </a:xfrm>
        </p:spPr>
        <p:txBody>
          <a:bodyPr/>
          <a:lstStyle>
            <a:lvl1pPr algn="r">
              <a:defRPr>
                <a:latin typeface="Arial"/>
                <a:cs typeface="Aria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833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5072069"/>
            <a:ext cx="5486400" cy="566739"/>
          </a:xfrm>
        </p:spPr>
        <p:txBody>
          <a:bodyPr anchor="b"/>
          <a:lstStyle>
            <a:lvl1pPr algn="l">
              <a:defRPr sz="1500" b="1">
                <a:solidFill>
                  <a:schemeClr val="tx1">
                    <a:lumMod val="65000"/>
                    <a:lumOff val="35000"/>
                  </a:schemeClr>
                </a:solidFill>
                <a:latin typeface="Arial" pitchFamily="34" charset="0"/>
                <a:cs typeface="Arial" pitchFamily="34" charset="0"/>
              </a:defRPr>
            </a:lvl1pPr>
          </a:lstStyle>
          <a:p>
            <a:r>
              <a:rPr lang="en-US" dirty="0"/>
              <a:t>Click to edit Master title style</a:t>
            </a:r>
          </a:p>
        </p:txBody>
      </p:sp>
      <p:sp>
        <p:nvSpPr>
          <p:cNvPr id="9" name="Picture Placeholder 2"/>
          <p:cNvSpPr>
            <a:spLocks noGrp="1"/>
          </p:cNvSpPr>
          <p:nvPr>
            <p:ph type="pic" idx="1"/>
          </p:nvPr>
        </p:nvSpPr>
        <p:spPr>
          <a:xfrm>
            <a:off x="1792288" y="612784"/>
            <a:ext cx="5486400" cy="43402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10" name="Text Placeholder 3"/>
          <p:cNvSpPr>
            <a:spLocks noGrp="1"/>
          </p:cNvSpPr>
          <p:nvPr>
            <p:ph type="body" sz="half" idx="2"/>
          </p:nvPr>
        </p:nvSpPr>
        <p:spPr>
          <a:xfrm>
            <a:off x="1792288" y="5748346"/>
            <a:ext cx="5486400" cy="500063"/>
          </a:xfrm>
        </p:spPr>
        <p:txBody>
          <a:bodyPr>
            <a:normAutofit/>
          </a:bodyPr>
          <a:lstStyle>
            <a:lvl1pPr marL="0" indent="0">
              <a:buNone/>
              <a:defRPr sz="1350">
                <a:solidFill>
                  <a:schemeClr val="accent5">
                    <a:lumMod val="50000"/>
                  </a:schemeClr>
                </a:solidFill>
                <a:latin typeface="Arial" pitchFamily="34" charset="0"/>
                <a:cs typeface="Arial"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1"/>
          <p:cNvSpPr>
            <a:spLocks noGrp="1"/>
          </p:cNvSpPr>
          <p:nvPr>
            <p:ph type="dt" sz="half" idx="10"/>
          </p:nvPr>
        </p:nvSpPr>
        <p:spPr>
          <a:xfrm>
            <a:off x="457200" y="6356359"/>
            <a:ext cx="2133600" cy="365125"/>
          </a:xfrm>
        </p:spPr>
        <p:txBody>
          <a:bodyPr/>
          <a:lstStyle>
            <a:lvl1pPr>
              <a:defRPr>
                <a:latin typeface="Arial"/>
                <a:cs typeface="Arial"/>
              </a:defRPr>
            </a:lvl1pPr>
          </a:lstStyle>
          <a:p>
            <a:endParaRPr lang="en-US" dirty="0">
              <a:solidFill>
                <a:prstClr val="black">
                  <a:tint val="75000"/>
                </a:prstClr>
              </a:solidFill>
            </a:endParaRPr>
          </a:p>
        </p:txBody>
      </p:sp>
      <p:sp>
        <p:nvSpPr>
          <p:cNvPr id="11" name="Slide Number Placeholder 3"/>
          <p:cNvSpPr>
            <a:spLocks noGrp="1"/>
          </p:cNvSpPr>
          <p:nvPr>
            <p:ph type="sldNum" sz="quarter" idx="12"/>
          </p:nvPr>
        </p:nvSpPr>
        <p:spPr>
          <a:xfrm>
            <a:off x="6553200" y="6356359"/>
            <a:ext cx="2133600" cy="365125"/>
          </a:xfrm>
        </p:spPr>
        <p:txBody>
          <a:bodyPr/>
          <a:lstStyle>
            <a:lvl1pPr algn="r">
              <a:defRPr>
                <a:latin typeface="Arial"/>
                <a:cs typeface="Aria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246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838200" y="1600200"/>
            <a:ext cx="7391400" cy="3276600"/>
          </a:xfrm>
        </p:spPr>
        <p:txBody>
          <a:bodyPr/>
          <a:lstStyle>
            <a:lvl1pPr>
              <a:buFontTx/>
              <a:buNone/>
              <a:defRPr sz="2100" b="1">
                <a:solidFill>
                  <a:schemeClr val="tx1">
                    <a:lumMod val="65000"/>
                    <a:lumOff val="35000"/>
                  </a:schemeClr>
                </a:solidFill>
                <a:latin typeface="Arial" pitchFamily="34" charset="0"/>
                <a:cs typeface="Arial" pitchFamily="34" charset="0"/>
              </a:defRPr>
            </a:lvl1pPr>
            <a:lvl2pPr>
              <a:buFontTx/>
              <a:buNone/>
              <a:defRPr sz="18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101344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8"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415821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mailto:cyberframework@nist.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nist.gov/cyberframework"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mailto:cyberframework@nist.gov" TargetMode="External"/><Relationship Id="rId4" Type="http://schemas.openxmlformats.org/officeDocument/2006/relationships/hyperlink" Target="http://csrc.nist.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1273" y="1616189"/>
            <a:ext cx="7786254" cy="2410295"/>
          </a:xfrm>
        </p:spPr>
        <p:txBody>
          <a:bodyPr>
            <a:noAutofit/>
          </a:bodyPr>
          <a:lstStyle/>
          <a:p>
            <a:pPr algn="ctr"/>
            <a:r>
              <a:rPr lang="en-US" sz="3600" dirty="0"/>
              <a:t>Proposed Updates to the Framework for Improving Critical Infrastructure Cybersecurity (Draft Version 1.1)</a:t>
            </a:r>
          </a:p>
          <a:p>
            <a:pPr algn="ctr"/>
            <a:endParaRPr lang="en-US" sz="1800" b="0" dirty="0"/>
          </a:p>
          <a:p>
            <a:pPr algn="ctr"/>
            <a:r>
              <a:rPr lang="en-US" sz="2000" b="0" dirty="0"/>
              <a:t>March 2017</a:t>
            </a:r>
          </a:p>
        </p:txBody>
      </p:sp>
      <p:sp>
        <p:nvSpPr>
          <p:cNvPr id="4" name="TextBox 3"/>
          <p:cNvSpPr txBox="1"/>
          <p:nvPr/>
        </p:nvSpPr>
        <p:spPr>
          <a:xfrm>
            <a:off x="7391406" y="5629275"/>
            <a:ext cx="184731" cy="300082"/>
          </a:xfrm>
          <a:prstGeom prst="rect">
            <a:avLst/>
          </a:prstGeom>
          <a:noFill/>
        </p:spPr>
        <p:txBody>
          <a:bodyPr wrap="none" rtlCol="0">
            <a:spAutoFit/>
          </a:bodyPr>
          <a:lstStyle/>
          <a:p>
            <a:pPr defTabSz="342892"/>
            <a:endParaRPr lang="en-US" sz="1350" dirty="0">
              <a:solidFill>
                <a:prstClr val="black"/>
              </a:solidFill>
              <a:latin typeface="Calibri"/>
            </a:endParaRPr>
          </a:p>
        </p:txBody>
      </p:sp>
      <p:pic>
        <p:nvPicPr>
          <p:cNvPr id="3" name="Picture 2" descr="NIST-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6" y="5929357"/>
            <a:ext cx="1612901" cy="738978"/>
          </a:xfrm>
          <a:prstGeom prst="rect">
            <a:avLst/>
          </a:prstGeom>
        </p:spPr>
      </p:pic>
      <p:sp>
        <p:nvSpPr>
          <p:cNvPr id="6" name="TextBox 5"/>
          <p:cNvSpPr txBox="1"/>
          <p:nvPr/>
        </p:nvSpPr>
        <p:spPr>
          <a:xfrm>
            <a:off x="572695" y="6402878"/>
            <a:ext cx="1893467" cy="265457"/>
          </a:xfrm>
          <a:prstGeom prst="rect">
            <a:avLst/>
          </a:prstGeom>
          <a:noFill/>
        </p:spPr>
        <p:txBody>
          <a:bodyPr wrap="none" rtlCol="0">
            <a:spAutoFit/>
          </a:bodyPr>
          <a:lstStyle/>
          <a:p>
            <a:pPr defTabSz="342892"/>
            <a:r>
              <a:rPr lang="en-US" sz="1125" dirty="0">
                <a:solidFill>
                  <a:prstClr val="black"/>
                </a:solidFill>
                <a:latin typeface="Arial"/>
                <a:cs typeface="Arial"/>
                <a:hlinkClick r:id="rId4"/>
              </a:rPr>
              <a:t>cyberframework@nist.gov</a:t>
            </a:r>
            <a:r>
              <a:rPr lang="en-US" sz="1125" dirty="0">
                <a:solidFill>
                  <a:prstClr val="black"/>
                </a:solidFill>
                <a:latin typeface="Arial"/>
                <a:cs typeface="Arial"/>
              </a:rPr>
              <a:t> </a:t>
            </a:r>
          </a:p>
        </p:txBody>
      </p:sp>
    </p:spTree>
    <p:extLst>
      <p:ext uri="{BB962C8B-B14F-4D97-AF65-F5344CB8AC3E}">
        <p14:creationId xmlns:p14="http://schemas.microsoft.com/office/powerpoint/2010/main" val="3284114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4294967295"/>
          </p:nvPr>
        </p:nvSpPr>
        <p:spPr>
          <a:xfrm>
            <a:off x="7328647" y="5634602"/>
            <a:ext cx="1600200" cy="273844"/>
          </a:xfrm>
          <a:prstGeom prst="rect">
            <a:avLst/>
          </a:prstGeom>
        </p:spPr>
        <p:txBody>
          <a:bodyPr/>
          <a:lstStyle/>
          <a:p>
            <a:fld id="{C90B5FB4-1AE6-4CC4-B374-7CA8E5916470}" type="slidenum">
              <a:rPr lang="en-US">
                <a:solidFill>
                  <a:prstClr val="black">
                    <a:tint val="75000"/>
                  </a:prstClr>
                </a:solidFill>
                <a:latin typeface="Calibri"/>
              </a:rPr>
              <a:pPr/>
              <a:t>10</a:t>
            </a:fld>
            <a:endParaRPr lang="en-US" dirty="0">
              <a:solidFill>
                <a:prstClr val="black">
                  <a:tint val="75000"/>
                </a:prstClr>
              </a:solidFill>
              <a:latin typeface="Calibri"/>
            </a:endParaRPr>
          </a:p>
        </p:txBody>
      </p:sp>
      <p:sp>
        <p:nvSpPr>
          <p:cNvPr id="11" name="Title 2"/>
          <p:cNvSpPr>
            <a:spLocks noGrp="1"/>
          </p:cNvSpPr>
          <p:nvPr>
            <p:ph type="title"/>
          </p:nvPr>
        </p:nvSpPr>
        <p:spPr>
          <a:xfrm>
            <a:off x="452582" y="345801"/>
            <a:ext cx="8476265" cy="742619"/>
          </a:xfrm>
        </p:spPr>
        <p:txBody>
          <a:bodyPr/>
          <a:lstStyle/>
          <a:p>
            <a:r>
              <a:rPr lang="en-US" sz="2800" dirty="0"/>
              <a:t>Cyber SCRM in Framework Implementation Tiers</a:t>
            </a:r>
            <a:br>
              <a:rPr lang="en-US" sz="2100" dirty="0"/>
            </a:br>
            <a:r>
              <a:rPr lang="en-US" sz="1200" b="0" i="1" dirty="0"/>
              <a:t>Draft Cybersecurity Framework Version 1.1</a:t>
            </a:r>
            <a:endParaRPr lang="en-US" sz="825" b="0" i="1" dirty="0"/>
          </a:p>
        </p:txBody>
      </p:sp>
      <p:graphicFrame>
        <p:nvGraphicFramePr>
          <p:cNvPr id="2" name="Table 1"/>
          <p:cNvGraphicFramePr>
            <a:graphicFrameLocks noGrp="1"/>
          </p:cNvGraphicFramePr>
          <p:nvPr>
            <p:extLst>
              <p:ext uri="{D42A27DB-BD31-4B8C-83A1-F6EECF244321}">
                <p14:modId xmlns:p14="http://schemas.microsoft.com/office/powerpoint/2010/main" val="2657800557"/>
              </p:ext>
            </p:extLst>
          </p:nvPr>
        </p:nvGraphicFramePr>
        <p:xfrm>
          <a:off x="0" y="1088420"/>
          <a:ext cx="9170032" cy="5463540"/>
        </p:xfrm>
        <a:graphic>
          <a:graphicData uri="http://schemas.openxmlformats.org/drawingml/2006/table">
            <a:tbl>
              <a:tblPr firstRow="1" bandRow="1">
                <a:tableStyleId>{5C22544A-7EE6-4342-B048-85BDC9FD1C3A}</a:tableStyleId>
              </a:tblPr>
              <a:tblGrid>
                <a:gridCol w="507048">
                  <a:extLst>
                    <a:ext uri="{9D8B030D-6E8A-4147-A177-3AD203B41FA5}">
                      <a16:colId xmlns:a16="http://schemas.microsoft.com/office/drawing/2014/main" val="3492364509"/>
                    </a:ext>
                  </a:extLst>
                </a:gridCol>
                <a:gridCol w="8662984">
                  <a:extLst>
                    <a:ext uri="{9D8B030D-6E8A-4147-A177-3AD203B41FA5}">
                      <a16:colId xmlns:a16="http://schemas.microsoft.com/office/drawing/2014/main" val="661517134"/>
                    </a:ext>
                  </a:extLst>
                </a:gridCol>
              </a:tblGrid>
              <a:tr h="258108">
                <a:tc>
                  <a:txBody>
                    <a:bodyPr/>
                    <a:lstStyle/>
                    <a:p>
                      <a:r>
                        <a:rPr lang="en-US" sz="1600" dirty="0"/>
                        <a:t>Tier</a:t>
                      </a:r>
                    </a:p>
                  </a:txBody>
                  <a:tcPr marL="68580" marR="68580" marT="34290" marB="34290"/>
                </a:tc>
                <a:tc>
                  <a:txBody>
                    <a:bodyPr/>
                    <a:lstStyle/>
                    <a:p>
                      <a:pPr algn="ctr"/>
                      <a:r>
                        <a:rPr lang="en-US" sz="1600" dirty="0"/>
                        <a:t>New Text</a:t>
                      </a:r>
                    </a:p>
                  </a:txBody>
                  <a:tcPr marL="68580" marR="68580" marT="34290" marB="34290"/>
                </a:tc>
                <a:extLst>
                  <a:ext uri="{0D108BD9-81ED-4DB2-BD59-A6C34878D82A}">
                    <a16:rowId xmlns:a16="http://schemas.microsoft.com/office/drawing/2014/main" val="58098698"/>
                  </a:ext>
                </a:extLst>
              </a:tr>
              <a:tr h="502920">
                <a:tc>
                  <a:txBody>
                    <a:bodyPr/>
                    <a:lstStyle/>
                    <a:p>
                      <a:pPr algn="ctr"/>
                      <a:r>
                        <a:rPr lang="en-US" sz="1600" b="1" dirty="0"/>
                        <a:t>1</a:t>
                      </a:r>
                    </a:p>
                  </a:txBody>
                  <a:tcPr marL="68580" marR="68580" marT="34290" marB="34290"/>
                </a:tc>
                <a:tc>
                  <a:txBody>
                    <a:bodyPr/>
                    <a:lstStyle/>
                    <a:p>
                      <a:r>
                        <a:rPr lang="en-US" sz="1600" dirty="0">
                          <a:solidFill>
                            <a:schemeClr val="tx1">
                              <a:lumMod val="75000"/>
                              <a:lumOff val="25000"/>
                            </a:schemeClr>
                          </a:solidFill>
                        </a:rPr>
                        <a:t>An organization may </a:t>
                      </a:r>
                      <a:r>
                        <a:rPr lang="en-US" sz="1600" b="1" dirty="0">
                          <a:solidFill>
                            <a:schemeClr val="tx2">
                              <a:lumMod val="60000"/>
                              <a:lumOff val="40000"/>
                            </a:schemeClr>
                          </a:solidFill>
                        </a:rPr>
                        <a:t>not understand the full implications of cyber supply chain ris</a:t>
                      </a:r>
                      <a:r>
                        <a:rPr lang="en-US" sz="1600" b="1" kern="1200" dirty="0">
                          <a:solidFill>
                            <a:schemeClr val="tx2">
                              <a:lumMod val="60000"/>
                              <a:lumOff val="40000"/>
                            </a:schemeClr>
                          </a:solidFill>
                          <a:latin typeface="+mn-lt"/>
                          <a:ea typeface="+mn-ea"/>
                          <a:cs typeface="+mn-cs"/>
                        </a:rPr>
                        <a:t>ks </a:t>
                      </a:r>
                      <a:r>
                        <a:rPr lang="en-US" sz="1600" dirty="0">
                          <a:solidFill>
                            <a:schemeClr val="tx1">
                              <a:lumMod val="75000"/>
                              <a:lumOff val="25000"/>
                            </a:schemeClr>
                          </a:solidFill>
                        </a:rPr>
                        <a:t>or have the processes in place to identify, assess and mitigate its cyber supply chain risks.</a:t>
                      </a:r>
                    </a:p>
                  </a:txBody>
                  <a:tcPr marL="68580" marR="68580" marT="34290" marB="34290"/>
                </a:tc>
                <a:extLst>
                  <a:ext uri="{0D108BD9-81ED-4DB2-BD59-A6C34878D82A}">
                    <a16:rowId xmlns:a16="http://schemas.microsoft.com/office/drawing/2014/main" val="705531667"/>
                  </a:ext>
                </a:extLst>
              </a:tr>
              <a:tr h="937260">
                <a:tc>
                  <a:txBody>
                    <a:bodyPr/>
                    <a:lstStyle/>
                    <a:p>
                      <a:pPr algn="ctr"/>
                      <a:r>
                        <a:rPr lang="en-US" sz="1600" b="1" dirty="0"/>
                        <a:t>2</a:t>
                      </a:r>
                    </a:p>
                  </a:txBody>
                  <a:tcPr marL="68580" marR="68580" marT="34290" marB="34290"/>
                </a:tc>
                <a:tc>
                  <a:txBody>
                    <a:bodyPr/>
                    <a:lstStyle/>
                    <a:p>
                      <a:r>
                        <a:rPr lang="en-US" sz="1600" dirty="0">
                          <a:solidFill>
                            <a:schemeClr val="tx1">
                              <a:lumMod val="75000"/>
                              <a:lumOff val="25000"/>
                            </a:schemeClr>
                          </a:solidFill>
                        </a:rPr>
                        <a:t>The organization </a:t>
                      </a:r>
                      <a:r>
                        <a:rPr lang="en-US" sz="1600" b="1" dirty="0">
                          <a:solidFill>
                            <a:schemeClr val="tx2">
                              <a:lumMod val="60000"/>
                              <a:lumOff val="40000"/>
                            </a:schemeClr>
                          </a:solidFill>
                        </a:rPr>
                        <a:t>understands the cyber supply chain risks </a:t>
                      </a:r>
                      <a:r>
                        <a:rPr lang="en-US" sz="1600" dirty="0">
                          <a:solidFill>
                            <a:schemeClr val="tx1">
                              <a:lumMod val="75000"/>
                              <a:lumOff val="25000"/>
                            </a:schemeClr>
                          </a:solidFill>
                        </a:rPr>
                        <a:t>associated with the products and services that either supports the business mission function of the organization or that are utilized in the organization’s products or services. The organization has </a:t>
                      </a:r>
                      <a:r>
                        <a:rPr lang="en-US" sz="1600" b="1" dirty="0">
                          <a:solidFill>
                            <a:schemeClr val="tx2">
                              <a:lumMod val="60000"/>
                              <a:lumOff val="40000"/>
                            </a:schemeClr>
                          </a:solidFill>
                        </a:rPr>
                        <a:t>not formalized its capabilities to manage cyber supply chain risks</a:t>
                      </a:r>
                      <a:r>
                        <a:rPr lang="en-US" sz="1600" dirty="0">
                          <a:solidFill>
                            <a:schemeClr val="tx1">
                              <a:lumMod val="75000"/>
                              <a:lumOff val="25000"/>
                            </a:schemeClr>
                          </a:solidFill>
                        </a:rPr>
                        <a:t> internally or with its suppliers and partners and performs these activities inconsistently.</a:t>
                      </a:r>
                    </a:p>
                  </a:txBody>
                  <a:tcPr marL="68580" marR="68580" marT="34290" marB="34290"/>
                </a:tc>
                <a:extLst>
                  <a:ext uri="{0D108BD9-81ED-4DB2-BD59-A6C34878D82A}">
                    <a16:rowId xmlns:a16="http://schemas.microsoft.com/office/drawing/2014/main" val="3494391992"/>
                  </a:ext>
                </a:extLst>
              </a:tr>
              <a:tr h="1371600">
                <a:tc>
                  <a:txBody>
                    <a:bodyPr/>
                    <a:lstStyle/>
                    <a:p>
                      <a:pPr algn="ctr"/>
                      <a:r>
                        <a:rPr lang="en-US" sz="1600" b="1" dirty="0"/>
                        <a:t>3</a:t>
                      </a:r>
                    </a:p>
                  </a:txBody>
                  <a:tcPr marL="68580" marR="68580" marT="34290" marB="34290"/>
                </a:tc>
                <a:tc>
                  <a:txBody>
                    <a:bodyPr/>
                    <a:lstStyle/>
                    <a:p>
                      <a:r>
                        <a:rPr lang="en-US" sz="1600" dirty="0">
                          <a:solidFill>
                            <a:schemeClr val="tx1">
                              <a:lumMod val="75000"/>
                              <a:lumOff val="25000"/>
                            </a:schemeClr>
                          </a:solidFill>
                        </a:rPr>
                        <a:t>An </a:t>
                      </a:r>
                      <a:r>
                        <a:rPr lang="en-US" sz="1600" b="1" dirty="0">
                          <a:solidFill>
                            <a:schemeClr val="tx2">
                              <a:lumMod val="60000"/>
                              <a:lumOff val="40000"/>
                            </a:schemeClr>
                          </a:solidFill>
                        </a:rPr>
                        <a:t>organization-wide approach to managing cyber supply chain risks </a:t>
                      </a:r>
                      <a:r>
                        <a:rPr lang="en-US" sz="1600" dirty="0">
                          <a:solidFill>
                            <a:schemeClr val="tx1">
                              <a:lumMod val="75000"/>
                              <a:lumOff val="25000"/>
                            </a:schemeClr>
                          </a:solidFill>
                        </a:rPr>
                        <a:t>is enacted via enterprise risk management policies, processes and procedures. This likely includes a governance structure (e.g. Risk Council) that manages cyber supply chain risks in balance with other enterprise risks. Policies, processes, and procedures are implemented consistently, as intended, and continuously monitored and reviewed. Personnel possess the knowledge and skills to perform their appointed cyber supply chain risk management responsibilities. The organization has formal agreements in place to communicate baseline requirements to its suppliers and partners.</a:t>
                      </a:r>
                    </a:p>
                  </a:txBody>
                  <a:tcPr marL="68580" marR="68580" marT="34290" marB="34290"/>
                </a:tc>
                <a:extLst>
                  <a:ext uri="{0D108BD9-81ED-4DB2-BD59-A6C34878D82A}">
                    <a16:rowId xmlns:a16="http://schemas.microsoft.com/office/drawing/2014/main" val="1649065313"/>
                  </a:ext>
                </a:extLst>
              </a:tr>
              <a:tr h="1371600">
                <a:tc>
                  <a:txBody>
                    <a:bodyPr/>
                    <a:lstStyle/>
                    <a:p>
                      <a:pPr algn="ctr"/>
                      <a:r>
                        <a:rPr lang="en-US" sz="1600" b="1" dirty="0"/>
                        <a:t>4</a:t>
                      </a:r>
                    </a:p>
                  </a:txBody>
                  <a:tcPr marL="68580" marR="68580" marT="34290" marB="34290"/>
                </a:tc>
                <a:tc>
                  <a:txBody>
                    <a:bodyPr/>
                    <a:lstStyle/>
                    <a:p>
                      <a:r>
                        <a:rPr lang="en-US" sz="1600" dirty="0">
                          <a:solidFill>
                            <a:schemeClr val="tx1">
                              <a:lumMod val="75000"/>
                              <a:lumOff val="25000"/>
                            </a:schemeClr>
                          </a:solidFill>
                        </a:rPr>
                        <a:t>The organization can quickly and efficiently </a:t>
                      </a:r>
                      <a:r>
                        <a:rPr lang="en-US" sz="1600" b="1" dirty="0">
                          <a:solidFill>
                            <a:schemeClr val="tx2">
                              <a:lumMod val="60000"/>
                              <a:lumOff val="40000"/>
                            </a:schemeClr>
                          </a:solidFill>
                        </a:rPr>
                        <a:t>account for emerging cyber supply chain risks using real-time or near real-time information </a:t>
                      </a:r>
                      <a:r>
                        <a:rPr lang="en-US" sz="1600" dirty="0">
                          <a:solidFill>
                            <a:schemeClr val="tx1">
                              <a:lumMod val="75000"/>
                              <a:lumOff val="25000"/>
                            </a:schemeClr>
                          </a:solidFill>
                        </a:rPr>
                        <a:t>and leveraging an institutionalized knowledge of cyber supply chain risk management with its external suppliers and partners as well as internally, in related functional areas and at all levels of the organization. The organization communicates proactively and uses formal (e.g. agreements) and informal mechanisms to develop and maintain strong relationships with its suppliers, partners, and individual and organizational buyers.</a:t>
                      </a:r>
                    </a:p>
                  </a:txBody>
                  <a:tcPr marL="68580" marR="68580" marT="34290" marB="34290"/>
                </a:tc>
                <a:extLst>
                  <a:ext uri="{0D108BD9-81ED-4DB2-BD59-A6C34878D82A}">
                    <a16:rowId xmlns:a16="http://schemas.microsoft.com/office/drawing/2014/main" val="339983393"/>
                  </a:ext>
                </a:extLst>
              </a:tr>
            </a:tbl>
          </a:graphicData>
        </a:graphic>
      </p:graphicFrame>
    </p:spTree>
    <p:extLst>
      <p:ext uri="{BB962C8B-B14F-4D97-AF65-F5344CB8AC3E}">
        <p14:creationId xmlns:p14="http://schemas.microsoft.com/office/powerpoint/2010/main" val="298139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4294967295"/>
          </p:nvPr>
        </p:nvSpPr>
        <p:spPr>
          <a:xfrm>
            <a:off x="7274381" y="6503397"/>
            <a:ext cx="1600200" cy="273844"/>
          </a:xfrm>
          <a:prstGeom prst="rect">
            <a:avLst/>
          </a:prstGeom>
        </p:spPr>
        <p:txBody>
          <a:bodyPr/>
          <a:lstStyle/>
          <a:p>
            <a:fld id="{C90B5FB4-1AE6-4CC4-B374-7CA8E5916470}" type="slidenum">
              <a:rPr lang="en-US">
                <a:solidFill>
                  <a:prstClr val="black">
                    <a:tint val="75000"/>
                  </a:prstClr>
                </a:solidFill>
                <a:latin typeface="Calibri"/>
              </a:rPr>
              <a:pPr/>
              <a:t>11</a:t>
            </a:fld>
            <a:endParaRPr lang="en-US" dirty="0">
              <a:solidFill>
                <a:prstClr val="black">
                  <a:tint val="75000"/>
                </a:prstClr>
              </a:solidFill>
              <a:latin typeface="Calibri"/>
            </a:endParaRPr>
          </a:p>
        </p:txBody>
      </p:sp>
      <p:grpSp>
        <p:nvGrpSpPr>
          <p:cNvPr id="4" name="Group 3"/>
          <p:cNvGrpSpPr>
            <a:grpSpLocks noChangeAspect="1"/>
          </p:cNvGrpSpPr>
          <p:nvPr/>
        </p:nvGrpSpPr>
        <p:grpSpPr>
          <a:xfrm>
            <a:off x="3178540" y="2101175"/>
            <a:ext cx="5965765" cy="4068716"/>
            <a:chOff x="142452" y="1150192"/>
            <a:chExt cx="8883756" cy="5571284"/>
          </a:xfrm>
        </p:grpSpPr>
        <p:pic>
          <p:nvPicPr>
            <p:cNvPr id="7" name="Picture 6" descr="A high-level process flow of how Senior Executives, Business/Process Level personnel, and Implementaiton/Operations personnel collaborate to address cybersecurity risk management." title="Figure 2: Notional Information and Decision Flows within an Organization"/>
            <p:cNvPicPr>
              <a:picLocks noChangeAspect="1"/>
            </p:cNvPicPr>
            <p:nvPr/>
          </p:nvPicPr>
          <p:blipFill>
            <a:blip r:embed="rId3"/>
            <a:stretch>
              <a:fillRect/>
            </a:stretch>
          </p:blipFill>
          <p:spPr>
            <a:xfrm>
              <a:off x="142452" y="1150192"/>
              <a:ext cx="8883756" cy="5571284"/>
            </a:xfrm>
            <a:prstGeom prst="rect">
              <a:avLst/>
            </a:prstGeom>
          </p:spPr>
        </p:pic>
        <p:sp>
          <p:nvSpPr>
            <p:cNvPr id="3" name="Oval 2"/>
            <p:cNvSpPr/>
            <p:nvPr/>
          </p:nvSpPr>
          <p:spPr>
            <a:xfrm>
              <a:off x="3678860" y="4093534"/>
              <a:ext cx="2413591" cy="2870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endParaRPr lang="en-US" sz="1350">
                <a:solidFill>
                  <a:prstClr val="white"/>
                </a:solidFill>
                <a:latin typeface="Calibri"/>
              </a:endParaRPr>
            </a:p>
          </p:txBody>
        </p:sp>
        <p:sp>
          <p:nvSpPr>
            <p:cNvPr id="8" name="Oval 7"/>
            <p:cNvSpPr/>
            <p:nvPr/>
          </p:nvSpPr>
          <p:spPr>
            <a:xfrm>
              <a:off x="3001922" y="2467690"/>
              <a:ext cx="3005475" cy="2870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endParaRPr lang="en-US" sz="1350">
                <a:solidFill>
                  <a:prstClr val="white"/>
                </a:solidFill>
                <a:latin typeface="Calibri"/>
              </a:endParaRPr>
            </a:p>
          </p:txBody>
        </p:sp>
      </p:grpSp>
      <p:sp>
        <p:nvSpPr>
          <p:cNvPr id="9" name="Content Placeholder 3"/>
          <p:cNvSpPr txBox="1">
            <a:spLocks/>
          </p:cNvSpPr>
          <p:nvPr/>
        </p:nvSpPr>
        <p:spPr>
          <a:xfrm>
            <a:off x="89880" y="1184549"/>
            <a:ext cx="3674723" cy="559269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96875" indent="-396875"/>
            <a:r>
              <a:rPr lang="en-US" sz="1700" b="1" dirty="0">
                <a:solidFill>
                  <a:prstClr val="black">
                    <a:lumMod val="65000"/>
                    <a:lumOff val="35000"/>
                  </a:prstClr>
                </a:solidFill>
              </a:rPr>
              <a:t>     </a:t>
            </a:r>
            <a:r>
              <a:rPr lang="en-US" sz="1750" b="1" dirty="0">
                <a:solidFill>
                  <a:prstClr val="black">
                    <a:lumMod val="65000"/>
                    <a:lumOff val="35000"/>
                  </a:prstClr>
                </a:solidFill>
              </a:rPr>
              <a:t>•  Additional language added on use of Framework Tiers to include prioritization within target Profile and to inform progress in addressing Profile gaps</a:t>
            </a:r>
          </a:p>
          <a:p>
            <a:pPr marL="396875" indent="-396875"/>
            <a:endParaRPr lang="en-US" sz="800" b="1" dirty="0">
              <a:solidFill>
                <a:prstClr val="black">
                  <a:lumMod val="65000"/>
                  <a:lumOff val="35000"/>
                </a:prstClr>
              </a:solidFill>
            </a:endParaRPr>
          </a:p>
          <a:p>
            <a:pPr marL="396875" indent="-396875"/>
            <a:r>
              <a:rPr lang="en-US" sz="1700" b="1" dirty="0">
                <a:solidFill>
                  <a:prstClr val="black">
                    <a:lumMod val="65000"/>
                    <a:lumOff val="35000"/>
                  </a:prstClr>
                </a:solidFill>
              </a:rPr>
              <a:t>     </a:t>
            </a:r>
            <a:r>
              <a:rPr lang="en-US" sz="1750" b="1" dirty="0">
                <a:solidFill>
                  <a:prstClr val="black">
                    <a:lumMod val="65000"/>
                    <a:lumOff val="35000"/>
                  </a:prstClr>
                </a:solidFill>
              </a:rPr>
              <a:t>•  Language added to reflect integration of Framework considerations within organizational risk management programs</a:t>
            </a:r>
          </a:p>
          <a:p>
            <a:pPr marL="396875" indent="-396875"/>
            <a:endParaRPr lang="en-US" sz="800" b="1" dirty="0">
              <a:solidFill>
                <a:prstClr val="black">
                  <a:lumMod val="65000"/>
                  <a:lumOff val="35000"/>
                </a:prstClr>
              </a:solidFill>
            </a:endParaRPr>
          </a:p>
          <a:p>
            <a:pPr marL="396875" indent="-396875"/>
            <a:r>
              <a:rPr lang="en-US" sz="1700" b="1" dirty="0">
                <a:solidFill>
                  <a:prstClr val="black">
                    <a:lumMod val="65000"/>
                    <a:lumOff val="35000"/>
                  </a:prstClr>
                </a:solidFill>
              </a:rPr>
              <a:t>     •  </a:t>
            </a:r>
            <a:r>
              <a:rPr lang="en-US" sz="1750" b="1" dirty="0">
                <a:solidFill>
                  <a:prstClr val="black">
                    <a:lumMod val="65000"/>
                    <a:lumOff val="35000"/>
                  </a:prstClr>
                </a:solidFill>
              </a:rPr>
              <a:t>Tiers have been expanded to include cyber SCRM considerations</a:t>
            </a:r>
          </a:p>
          <a:p>
            <a:pPr marL="396875" indent="-396875"/>
            <a:endParaRPr lang="en-US" sz="800" b="1" dirty="0">
              <a:solidFill>
                <a:prstClr val="black">
                  <a:lumMod val="65000"/>
                  <a:lumOff val="35000"/>
                </a:prstClr>
              </a:solidFill>
            </a:endParaRPr>
          </a:p>
          <a:p>
            <a:pPr marL="396875" indent="-396875"/>
            <a:r>
              <a:rPr lang="en-US" sz="1700" b="1" dirty="0">
                <a:solidFill>
                  <a:prstClr val="black">
                    <a:lumMod val="65000"/>
                    <a:lumOff val="35000"/>
                  </a:prstClr>
                </a:solidFill>
              </a:rPr>
              <a:t>     </a:t>
            </a:r>
            <a:r>
              <a:rPr lang="en-US" sz="1750" b="1" dirty="0">
                <a:solidFill>
                  <a:prstClr val="black">
                    <a:lumMod val="65000"/>
                    <a:lumOff val="35000"/>
                  </a:prstClr>
                </a:solidFill>
              </a:rPr>
              <a:t>•  Figure 2.0 updated to include actions from the Framework Tiers </a:t>
            </a:r>
          </a:p>
        </p:txBody>
      </p:sp>
      <p:sp>
        <p:nvSpPr>
          <p:cNvPr id="11" name="Title 2"/>
          <p:cNvSpPr>
            <a:spLocks noGrp="1"/>
          </p:cNvSpPr>
          <p:nvPr>
            <p:ph type="title"/>
          </p:nvPr>
        </p:nvSpPr>
        <p:spPr>
          <a:xfrm>
            <a:off x="854693" y="350801"/>
            <a:ext cx="6629073" cy="742619"/>
          </a:xfrm>
        </p:spPr>
        <p:txBody>
          <a:bodyPr/>
          <a:lstStyle/>
          <a:p>
            <a:r>
              <a:rPr lang="en-US" sz="2800" dirty="0"/>
              <a:t>Implementation Tiers and Profiles</a:t>
            </a:r>
            <a:br>
              <a:rPr lang="en-US" sz="2100" dirty="0"/>
            </a:br>
            <a:r>
              <a:rPr lang="en-US" sz="1200" b="0" i="1" dirty="0"/>
              <a:t>Draft Cybersecurity Framework Version 1.1</a:t>
            </a:r>
            <a:endParaRPr lang="en-US" sz="825" b="0" i="1" dirty="0"/>
          </a:p>
        </p:txBody>
      </p:sp>
    </p:spTree>
    <p:extLst>
      <p:ext uri="{BB962C8B-B14F-4D97-AF65-F5344CB8AC3E}">
        <p14:creationId xmlns:p14="http://schemas.microsoft.com/office/powerpoint/2010/main" val="1822855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80528" y="1255050"/>
            <a:ext cx="8599714" cy="4222310"/>
          </a:xfrm>
        </p:spPr>
        <p:txBody>
          <a:bodyPr>
            <a:noAutofit/>
          </a:bodyPr>
          <a:lstStyle/>
          <a:p>
            <a:pPr>
              <a:spcBef>
                <a:spcPts val="1000"/>
              </a:spcBef>
              <a:buFont typeface="Arial"/>
              <a:buChar char="•"/>
            </a:pPr>
            <a:r>
              <a:rPr lang="en-US" sz="2400" b="1" dirty="0"/>
              <a:t>Step 1:</a:t>
            </a:r>
            <a:r>
              <a:rPr lang="en-US" sz="2400" dirty="0"/>
              <a:t> Prioritize and Scope</a:t>
            </a:r>
          </a:p>
          <a:p>
            <a:pPr lvl="1">
              <a:spcBef>
                <a:spcPts val="1000"/>
              </a:spcBef>
              <a:buFont typeface="Arial"/>
              <a:buChar char="•"/>
            </a:pPr>
            <a:r>
              <a:rPr lang="en-US" sz="2000" dirty="0">
                <a:solidFill>
                  <a:schemeClr val="tx1">
                    <a:lumMod val="65000"/>
                    <a:lumOff val="35000"/>
                  </a:schemeClr>
                </a:solidFill>
              </a:rPr>
              <a:t>Implementation Tiers may be used to express varying risk tolerances</a:t>
            </a:r>
          </a:p>
          <a:p>
            <a:pPr>
              <a:spcBef>
                <a:spcPts val="1000"/>
              </a:spcBef>
              <a:buFont typeface="Arial"/>
              <a:buChar char="•"/>
            </a:pPr>
            <a:r>
              <a:rPr lang="en-US" sz="2400" b="1" dirty="0"/>
              <a:t>Step 2: </a:t>
            </a:r>
            <a:r>
              <a:rPr lang="en-US" sz="2400" dirty="0"/>
              <a:t>Orient</a:t>
            </a:r>
          </a:p>
          <a:p>
            <a:pPr>
              <a:spcBef>
                <a:spcPts val="1000"/>
              </a:spcBef>
              <a:buFont typeface="Arial"/>
              <a:buChar char="•"/>
            </a:pPr>
            <a:r>
              <a:rPr lang="en-US" sz="2400" b="1" dirty="0"/>
              <a:t>Step 3: </a:t>
            </a:r>
            <a:r>
              <a:rPr lang="en-US" sz="2400" dirty="0"/>
              <a:t>Create a Current Profile</a:t>
            </a:r>
          </a:p>
          <a:p>
            <a:pPr>
              <a:spcBef>
                <a:spcPts val="1000"/>
              </a:spcBef>
              <a:buFont typeface="Arial"/>
              <a:buChar char="•"/>
            </a:pPr>
            <a:r>
              <a:rPr lang="en-US" sz="2400" b="1" dirty="0"/>
              <a:t>Step 4: </a:t>
            </a:r>
            <a:r>
              <a:rPr lang="en-US" sz="2400" dirty="0"/>
              <a:t>Conduct a Risk Assessment</a:t>
            </a:r>
          </a:p>
          <a:p>
            <a:pPr>
              <a:spcBef>
                <a:spcPts val="1000"/>
              </a:spcBef>
              <a:buFont typeface="Arial"/>
              <a:buChar char="•"/>
            </a:pPr>
            <a:r>
              <a:rPr lang="en-US" sz="2400" b="1" dirty="0"/>
              <a:t>Step 5: </a:t>
            </a:r>
            <a:r>
              <a:rPr lang="en-US" sz="2400" dirty="0"/>
              <a:t>Create a Target Profile</a:t>
            </a:r>
          </a:p>
          <a:p>
            <a:pPr lvl="1">
              <a:spcBef>
                <a:spcPts val="1000"/>
              </a:spcBef>
              <a:buFont typeface="Arial"/>
              <a:buChar char="•"/>
            </a:pPr>
            <a:r>
              <a:rPr lang="en-US" sz="2000" dirty="0">
                <a:solidFill>
                  <a:schemeClr val="tx1">
                    <a:lumMod val="65000"/>
                    <a:lumOff val="35000"/>
                  </a:schemeClr>
                </a:solidFill>
              </a:rPr>
              <a:t>When used in conjunction with an Implementation Tier, characteristics of the Tier level should be reflected in the desired cybersecurity outcomes</a:t>
            </a:r>
          </a:p>
          <a:p>
            <a:pPr>
              <a:spcBef>
                <a:spcPts val="1000"/>
              </a:spcBef>
              <a:buFont typeface="Arial"/>
              <a:buChar char="•"/>
            </a:pPr>
            <a:r>
              <a:rPr lang="en-US" sz="2400" b="1" dirty="0"/>
              <a:t>Step 6: </a:t>
            </a:r>
            <a:r>
              <a:rPr lang="en-US" sz="2400" dirty="0"/>
              <a:t>Determine, Analyze, and Prioritize Gaps</a:t>
            </a:r>
          </a:p>
          <a:p>
            <a:pPr>
              <a:spcBef>
                <a:spcPts val="1000"/>
              </a:spcBef>
              <a:buFont typeface="Arial"/>
              <a:buChar char="•"/>
            </a:pPr>
            <a:r>
              <a:rPr lang="en-US" sz="2400" b="1" dirty="0"/>
              <a:t>Step 7: </a:t>
            </a:r>
            <a:r>
              <a:rPr lang="en-US" sz="2400" dirty="0"/>
              <a:t>Implementation Action Plan</a:t>
            </a:r>
          </a:p>
        </p:txBody>
      </p:sp>
      <p:sp>
        <p:nvSpPr>
          <p:cNvPr id="14" name="Slide Number Placeholder 4"/>
          <p:cNvSpPr>
            <a:spLocks noGrp="1"/>
          </p:cNvSpPr>
          <p:nvPr>
            <p:ph type="sldNum" sz="quarter" idx="12"/>
          </p:nvPr>
        </p:nvSpPr>
        <p:spPr/>
        <p:txBody>
          <a:bodyPr/>
          <a:lstStyle/>
          <a:p>
            <a:pPr defTabSz="914400"/>
            <a:fld id="{C90B5FB4-1AE6-4CC4-B374-7CA8E5916470}" type="slidenum">
              <a:rPr lang="en-US" smtClean="0">
                <a:solidFill>
                  <a:prstClr val="black">
                    <a:tint val="75000"/>
                  </a:prstClr>
                </a:solidFill>
              </a:rPr>
              <a:pPr defTabSz="914400"/>
              <a:t>12</a:t>
            </a:fld>
            <a:endParaRPr lang="en-US" dirty="0">
              <a:solidFill>
                <a:prstClr val="black">
                  <a:tint val="75000"/>
                </a:prstClr>
              </a:solidFill>
            </a:endParaRPr>
          </a:p>
        </p:txBody>
      </p:sp>
      <p:sp>
        <p:nvSpPr>
          <p:cNvPr id="6" name="Title 3"/>
          <p:cNvSpPr txBox="1">
            <a:spLocks/>
          </p:cNvSpPr>
          <p:nvPr/>
        </p:nvSpPr>
        <p:spPr>
          <a:xfrm>
            <a:off x="344469" y="-9947"/>
            <a:ext cx="8735773" cy="1021439"/>
          </a:xfrm>
          <a:prstGeom prst="rect">
            <a:avLst/>
          </a:prstGeom>
        </p:spPr>
        <p:txBody>
          <a:bodyPr vert="horz" lIns="91440" tIns="45720" rIns="91440" bIns="45720" rtlCol="0" anchor="b">
            <a:noAutofit/>
          </a:bodyPr>
          <a:lstStyle>
            <a:lvl1pPr algn="l" defTabSz="685783" rtl="0" eaLnBrk="1" latinLnBrk="0" hangingPunct="1">
              <a:lnSpc>
                <a:spcPts val="1950"/>
              </a:lnSpc>
              <a:spcBef>
                <a:spcPct val="0"/>
              </a:spcBef>
              <a:buNone/>
              <a:defRPr sz="1800" b="1" u="none" kern="1200"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sz="2800" dirty="0"/>
              <a:t>Tiers Included in the Framework 7-Step Process</a:t>
            </a:r>
            <a:br>
              <a:rPr lang="en-US" sz="2800" dirty="0"/>
            </a:br>
            <a:r>
              <a:rPr lang="en-US" sz="1200" b="0" i="1" dirty="0"/>
              <a:t>Draft Cybersecurity Framework Version 1.1</a:t>
            </a:r>
            <a:endParaRPr lang="en-US" sz="1200" i="1" dirty="0">
              <a:latin typeface="Arial"/>
              <a:cs typeface="Arial"/>
            </a:endParaRPr>
          </a:p>
        </p:txBody>
      </p:sp>
    </p:spTree>
    <p:extLst>
      <p:ext uri="{BB962C8B-B14F-4D97-AF65-F5344CB8AC3E}">
        <p14:creationId xmlns:p14="http://schemas.microsoft.com/office/powerpoint/2010/main" val="2150121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4294967295"/>
          </p:nvPr>
        </p:nvSpPr>
        <p:spPr>
          <a:xfrm>
            <a:off x="7328647" y="5634602"/>
            <a:ext cx="1600200" cy="273844"/>
          </a:xfrm>
          <a:prstGeom prst="rect">
            <a:avLst/>
          </a:prstGeom>
        </p:spPr>
        <p:txBody>
          <a:bodyPr/>
          <a:lstStyle/>
          <a:p>
            <a:fld id="{C90B5FB4-1AE6-4CC4-B374-7CA8E5916470}" type="slidenum">
              <a:rPr lang="en-US">
                <a:solidFill>
                  <a:prstClr val="black">
                    <a:tint val="75000"/>
                  </a:prstClr>
                </a:solidFill>
                <a:latin typeface="Calibri"/>
              </a:rPr>
              <a:pPr/>
              <a:t>13</a:t>
            </a:fld>
            <a:endParaRPr lang="en-US" dirty="0">
              <a:solidFill>
                <a:prstClr val="black">
                  <a:tint val="75000"/>
                </a:prstClr>
              </a:solidFill>
              <a:latin typeface="Calibri"/>
            </a:endParaRPr>
          </a:p>
        </p:txBody>
      </p:sp>
      <p:sp>
        <p:nvSpPr>
          <p:cNvPr id="11" name="Title 2"/>
          <p:cNvSpPr>
            <a:spLocks noGrp="1"/>
          </p:cNvSpPr>
          <p:nvPr>
            <p:ph type="title"/>
          </p:nvPr>
        </p:nvSpPr>
        <p:spPr>
          <a:xfrm>
            <a:off x="314036" y="345801"/>
            <a:ext cx="8829964" cy="742619"/>
          </a:xfrm>
        </p:spPr>
        <p:txBody>
          <a:bodyPr/>
          <a:lstStyle/>
          <a:p>
            <a:r>
              <a:rPr lang="en-US" sz="2700" dirty="0"/>
              <a:t>Integrated Risk Management in Implementation Tiers</a:t>
            </a:r>
            <a:br>
              <a:rPr lang="en-US" sz="2100" dirty="0"/>
            </a:br>
            <a:r>
              <a:rPr lang="en-US" sz="1200" b="0" i="1" dirty="0"/>
              <a:t>Draft Cybersecurity Framework Version 1.1</a:t>
            </a:r>
            <a:endParaRPr lang="en-US" sz="825" b="0" i="1" dirty="0"/>
          </a:p>
        </p:txBody>
      </p:sp>
      <p:graphicFrame>
        <p:nvGraphicFramePr>
          <p:cNvPr id="2" name="Table 1"/>
          <p:cNvGraphicFramePr>
            <a:graphicFrameLocks noGrp="1"/>
          </p:cNvGraphicFramePr>
          <p:nvPr>
            <p:extLst>
              <p:ext uri="{D42A27DB-BD31-4B8C-83A1-F6EECF244321}">
                <p14:modId xmlns:p14="http://schemas.microsoft.com/office/powerpoint/2010/main" val="3995873668"/>
              </p:ext>
            </p:extLst>
          </p:nvPr>
        </p:nvGraphicFramePr>
        <p:xfrm>
          <a:off x="0" y="1184624"/>
          <a:ext cx="9151762" cy="5414296"/>
        </p:xfrm>
        <a:graphic>
          <a:graphicData uri="http://schemas.openxmlformats.org/drawingml/2006/table">
            <a:tbl>
              <a:tblPr firstRow="1" bandRow="1">
                <a:tableStyleId>{5C22544A-7EE6-4342-B048-85BDC9FD1C3A}</a:tableStyleId>
              </a:tblPr>
              <a:tblGrid>
                <a:gridCol w="600710">
                  <a:extLst>
                    <a:ext uri="{9D8B030D-6E8A-4147-A177-3AD203B41FA5}">
                      <a16:colId xmlns:a16="http://schemas.microsoft.com/office/drawing/2014/main" val="3492364509"/>
                    </a:ext>
                  </a:extLst>
                </a:gridCol>
                <a:gridCol w="8551052">
                  <a:extLst>
                    <a:ext uri="{9D8B030D-6E8A-4147-A177-3AD203B41FA5}">
                      <a16:colId xmlns:a16="http://schemas.microsoft.com/office/drawing/2014/main" val="661517134"/>
                    </a:ext>
                  </a:extLst>
                </a:gridCol>
              </a:tblGrid>
              <a:tr h="258108">
                <a:tc>
                  <a:txBody>
                    <a:bodyPr/>
                    <a:lstStyle/>
                    <a:p>
                      <a:r>
                        <a:rPr lang="en-US" sz="2000" dirty="0">
                          <a:latin typeface="Arial" panose="020B0604020202020204" pitchFamily="34" charset="0"/>
                          <a:cs typeface="Arial" panose="020B0604020202020204" pitchFamily="34" charset="0"/>
                        </a:rPr>
                        <a:t>Tier</a:t>
                      </a:r>
                    </a:p>
                  </a:txBody>
                  <a:tcPr marL="68580" marR="68580" marT="34290" marB="34290"/>
                </a:tc>
                <a:tc>
                  <a:txBody>
                    <a:bodyPr/>
                    <a:lstStyle/>
                    <a:p>
                      <a:pPr algn="ctr"/>
                      <a:r>
                        <a:rPr lang="en-US" sz="2000" dirty="0">
                          <a:latin typeface="Arial" panose="020B0604020202020204" pitchFamily="34" charset="0"/>
                          <a:cs typeface="Arial" panose="020B0604020202020204" pitchFamily="34" charset="0"/>
                        </a:rPr>
                        <a:t>New Text</a:t>
                      </a:r>
                    </a:p>
                  </a:txBody>
                  <a:tcPr marL="68580" marR="68580" marT="34290" marB="34290"/>
                </a:tc>
                <a:extLst>
                  <a:ext uri="{0D108BD9-81ED-4DB2-BD59-A6C34878D82A}">
                    <a16:rowId xmlns:a16="http://schemas.microsoft.com/office/drawing/2014/main" val="58098698"/>
                  </a:ext>
                </a:extLst>
              </a:tr>
              <a:tr h="400251">
                <a:tc>
                  <a:txBody>
                    <a:bodyPr/>
                    <a:lstStyle/>
                    <a:p>
                      <a:pPr algn="ctr"/>
                      <a:r>
                        <a:rPr lang="en-US" sz="2000" b="1" dirty="0">
                          <a:latin typeface="Arial" panose="020B0604020202020204" pitchFamily="34" charset="0"/>
                          <a:cs typeface="Arial" panose="020B0604020202020204" pitchFamily="34" charset="0"/>
                        </a:rPr>
                        <a:t>1</a:t>
                      </a:r>
                    </a:p>
                  </a:txBody>
                  <a:tcPr marL="68580" marR="68580" marT="34290" marB="34290"/>
                </a:tc>
                <a:tc>
                  <a:txBody>
                    <a:bodyPr/>
                    <a:lstStyle/>
                    <a:p>
                      <a:r>
                        <a:rPr lang="en-US" sz="1700" dirty="0">
                          <a:solidFill>
                            <a:schemeClr val="tx1">
                              <a:lumMod val="75000"/>
                              <a:lumOff val="25000"/>
                            </a:schemeClr>
                          </a:solidFill>
                          <a:latin typeface="Arial" panose="020B0604020202020204" pitchFamily="34" charset="0"/>
                          <a:cs typeface="Arial" panose="020B0604020202020204" pitchFamily="34" charset="0"/>
                        </a:rPr>
                        <a:t>No Modification</a:t>
                      </a:r>
                    </a:p>
                  </a:txBody>
                  <a:tcPr marL="68580" marR="68580" marT="34290" marB="34290"/>
                </a:tc>
                <a:extLst>
                  <a:ext uri="{0D108BD9-81ED-4DB2-BD59-A6C34878D82A}">
                    <a16:rowId xmlns:a16="http://schemas.microsoft.com/office/drawing/2014/main" val="705531667"/>
                  </a:ext>
                </a:extLst>
              </a:tr>
              <a:tr h="876385">
                <a:tc>
                  <a:txBody>
                    <a:bodyPr/>
                    <a:lstStyle/>
                    <a:p>
                      <a:pPr algn="ctr"/>
                      <a:r>
                        <a:rPr lang="en-US" sz="2000" b="1" dirty="0">
                          <a:latin typeface="Arial" panose="020B0604020202020204" pitchFamily="34" charset="0"/>
                          <a:cs typeface="Arial" panose="020B0604020202020204" pitchFamily="34" charset="0"/>
                        </a:rPr>
                        <a:t>2</a:t>
                      </a:r>
                    </a:p>
                  </a:txBody>
                  <a:tcPr marL="68580" marR="68580" marT="34290" marB="34290"/>
                </a:tc>
                <a:tc>
                  <a:txBody>
                    <a:bodyPr/>
                    <a:lstStyle/>
                    <a:p>
                      <a:r>
                        <a:rPr lang="en-US" sz="1700" dirty="0">
                          <a:solidFill>
                            <a:schemeClr val="tx1">
                              <a:lumMod val="75000"/>
                              <a:lumOff val="25000"/>
                            </a:schemeClr>
                          </a:solidFill>
                          <a:latin typeface="Arial" panose="020B0604020202020204" pitchFamily="34" charset="0"/>
                          <a:cs typeface="Arial" panose="020B0604020202020204" pitchFamily="34" charset="0"/>
                        </a:rPr>
                        <a:t>Consideration of </a:t>
                      </a:r>
                      <a:r>
                        <a:rPr lang="en-US" sz="1700" b="1" dirty="0">
                          <a:solidFill>
                            <a:schemeClr val="tx2">
                              <a:lumMod val="60000"/>
                              <a:lumOff val="40000"/>
                            </a:schemeClr>
                          </a:solidFill>
                          <a:latin typeface="Arial" panose="020B0604020202020204" pitchFamily="34" charset="0"/>
                          <a:cs typeface="Arial" panose="020B0604020202020204" pitchFamily="34" charset="0"/>
                        </a:rPr>
                        <a:t>cybersecurity in mission/business objectives may occur </a:t>
                      </a:r>
                      <a:r>
                        <a:rPr lang="en-US" sz="1700" dirty="0">
                          <a:solidFill>
                            <a:schemeClr val="tx1">
                              <a:lumMod val="75000"/>
                              <a:lumOff val="25000"/>
                            </a:schemeClr>
                          </a:solidFill>
                          <a:latin typeface="Arial" panose="020B0604020202020204" pitchFamily="34" charset="0"/>
                          <a:cs typeface="Arial" panose="020B0604020202020204" pitchFamily="34" charset="0"/>
                        </a:rPr>
                        <a:t>at some levels of the organization, but not at all levels. Cyber risk assessment of organizational assets is not typically repeatable or reoccurring.</a:t>
                      </a:r>
                    </a:p>
                  </a:txBody>
                  <a:tcPr marL="68580" marR="68580" marT="34290" marB="34290"/>
                </a:tc>
                <a:extLst>
                  <a:ext uri="{0D108BD9-81ED-4DB2-BD59-A6C34878D82A}">
                    <a16:rowId xmlns:a16="http://schemas.microsoft.com/office/drawing/2014/main" val="3494391992"/>
                  </a:ext>
                </a:extLst>
              </a:tr>
              <a:tr h="1075198">
                <a:tc>
                  <a:txBody>
                    <a:bodyPr/>
                    <a:lstStyle/>
                    <a:p>
                      <a:pPr algn="ctr"/>
                      <a:r>
                        <a:rPr lang="en-US" sz="2000" b="1" dirty="0">
                          <a:latin typeface="Arial" panose="020B0604020202020204" pitchFamily="34" charset="0"/>
                          <a:cs typeface="Arial" panose="020B0604020202020204" pitchFamily="34" charset="0"/>
                        </a:rPr>
                        <a:t>3</a:t>
                      </a:r>
                    </a:p>
                  </a:txBody>
                  <a:tcPr marL="68580" marR="68580" marT="34290" marB="34290"/>
                </a:tc>
                <a:tc>
                  <a:txBody>
                    <a:bodyPr/>
                    <a:lstStyle/>
                    <a:p>
                      <a:r>
                        <a:rPr lang="en-US" sz="1700" dirty="0">
                          <a:solidFill>
                            <a:schemeClr val="tx1">
                              <a:lumMod val="75000"/>
                              <a:lumOff val="25000"/>
                            </a:schemeClr>
                          </a:solidFill>
                          <a:latin typeface="Arial" panose="020B0604020202020204" pitchFamily="34" charset="0"/>
                          <a:cs typeface="Arial" panose="020B0604020202020204" pitchFamily="34" charset="0"/>
                        </a:rPr>
                        <a:t>The organization consistently and accurately monitors cybersecurity risk of organizational assets. Senior cybersecurity and non-cybersecurity executives communicate regularly regarding cybersecurity risk. Senior executives ensure </a:t>
                      </a:r>
                      <a:r>
                        <a:rPr lang="en-US" sz="1700" b="1" dirty="0">
                          <a:solidFill>
                            <a:schemeClr val="tx2">
                              <a:lumMod val="60000"/>
                              <a:lumOff val="40000"/>
                            </a:schemeClr>
                          </a:solidFill>
                          <a:latin typeface="Arial" panose="020B0604020202020204" pitchFamily="34" charset="0"/>
                          <a:cs typeface="Arial" panose="020B0604020202020204" pitchFamily="34" charset="0"/>
                        </a:rPr>
                        <a:t>consideration of cybersecurity through all lines of operation </a:t>
                      </a:r>
                      <a:r>
                        <a:rPr lang="en-US" sz="1700" dirty="0">
                          <a:solidFill>
                            <a:schemeClr val="tx1">
                              <a:lumMod val="75000"/>
                              <a:lumOff val="25000"/>
                            </a:schemeClr>
                          </a:solidFill>
                          <a:latin typeface="Arial" panose="020B0604020202020204" pitchFamily="34" charset="0"/>
                          <a:cs typeface="Arial" panose="020B0604020202020204" pitchFamily="34" charset="0"/>
                        </a:rPr>
                        <a:t>in the organization.</a:t>
                      </a:r>
                    </a:p>
                  </a:txBody>
                  <a:tcPr marL="68580" marR="68580" marT="34290" marB="34290"/>
                </a:tc>
                <a:extLst>
                  <a:ext uri="{0D108BD9-81ED-4DB2-BD59-A6C34878D82A}">
                    <a16:rowId xmlns:a16="http://schemas.microsoft.com/office/drawing/2014/main" val="1649065313"/>
                  </a:ext>
                </a:extLst>
              </a:tr>
              <a:tr h="0">
                <a:tc>
                  <a:txBody>
                    <a:bodyPr/>
                    <a:lstStyle/>
                    <a:p>
                      <a:pPr algn="ctr"/>
                      <a:r>
                        <a:rPr lang="en-US" sz="2000" b="1" dirty="0">
                          <a:latin typeface="Arial" panose="020B0604020202020204" pitchFamily="34" charset="0"/>
                          <a:cs typeface="Arial" panose="020B0604020202020204" pitchFamily="34" charset="0"/>
                        </a:rPr>
                        <a:t>4</a:t>
                      </a:r>
                    </a:p>
                  </a:txBody>
                  <a:tcPr marL="68580" marR="68580" marT="34290" marB="34290"/>
                </a:tc>
                <a:tc>
                  <a:txBody>
                    <a:bodyPr/>
                    <a:lstStyle/>
                    <a:p>
                      <a:r>
                        <a:rPr lang="en-US" sz="1700" dirty="0">
                          <a:solidFill>
                            <a:schemeClr val="tx1">
                              <a:lumMod val="75000"/>
                              <a:lumOff val="25000"/>
                            </a:schemeClr>
                          </a:solidFill>
                          <a:latin typeface="Arial" panose="020B0604020202020204" pitchFamily="34" charset="0"/>
                          <a:cs typeface="Arial" panose="020B0604020202020204" pitchFamily="34" charset="0"/>
                        </a:rPr>
                        <a:t>The </a:t>
                      </a:r>
                      <a:r>
                        <a:rPr lang="en-US" sz="1700" b="1" dirty="0">
                          <a:solidFill>
                            <a:schemeClr val="tx2">
                              <a:lumMod val="60000"/>
                              <a:lumOff val="40000"/>
                            </a:schemeClr>
                          </a:solidFill>
                          <a:latin typeface="Arial" panose="020B0604020202020204" pitchFamily="34" charset="0"/>
                          <a:cs typeface="Arial" panose="020B0604020202020204" pitchFamily="34" charset="0"/>
                        </a:rPr>
                        <a:t>relationship between cybersecurity risk and mission/business objectives is clearly understood and considered </a:t>
                      </a:r>
                      <a:r>
                        <a:rPr lang="en-US" sz="1700" dirty="0">
                          <a:solidFill>
                            <a:schemeClr val="tx1">
                              <a:lumMod val="75000"/>
                              <a:lumOff val="25000"/>
                            </a:schemeClr>
                          </a:solidFill>
                          <a:latin typeface="Arial" panose="020B0604020202020204" pitchFamily="34" charset="0"/>
                          <a:cs typeface="Arial" panose="020B0604020202020204" pitchFamily="34" charset="0"/>
                        </a:rPr>
                        <a:t>when making decisions. Senior executives monitor cybersecurity risk in the same context as financial risk and other organizational risks. The organizational budget is based on understanding of current and predicted risk environment and future risk appetites. Business units implement executive vision and analyze system level risks in the context of the organizational risk appetite and tolerances. </a:t>
                      </a:r>
                      <a:r>
                        <a:rPr lang="en-US" sz="1700" b="1" dirty="0">
                          <a:solidFill>
                            <a:schemeClr val="tx2">
                              <a:lumMod val="60000"/>
                              <a:lumOff val="40000"/>
                            </a:schemeClr>
                          </a:solidFill>
                          <a:latin typeface="Arial" panose="020B0604020202020204" pitchFamily="34" charset="0"/>
                          <a:cs typeface="Arial" panose="020B0604020202020204" pitchFamily="34" charset="0"/>
                        </a:rPr>
                        <a:t>Cybersecurity risk is clearly articulated and understood across all strata of the enterprise</a:t>
                      </a:r>
                      <a:r>
                        <a:rPr lang="en-US" sz="1700" dirty="0">
                          <a:solidFill>
                            <a:schemeClr val="tx1">
                              <a:lumMod val="75000"/>
                              <a:lumOff val="25000"/>
                            </a:schemeClr>
                          </a:solidFill>
                          <a:latin typeface="Arial" panose="020B0604020202020204" pitchFamily="34" charset="0"/>
                          <a:cs typeface="Arial" panose="020B0604020202020204" pitchFamily="34" charset="0"/>
                        </a:rPr>
                        <a:t>. The organization can quickly and efficiently account for changes to business/mission objectives and threat and technology landscapes in how risk is communicated and approached.</a:t>
                      </a:r>
                    </a:p>
                  </a:txBody>
                  <a:tcPr marL="68580" marR="68580" marT="34290" marB="34290"/>
                </a:tc>
                <a:extLst>
                  <a:ext uri="{0D108BD9-81ED-4DB2-BD59-A6C34878D82A}">
                    <a16:rowId xmlns:a16="http://schemas.microsoft.com/office/drawing/2014/main" val="339983393"/>
                  </a:ext>
                </a:extLst>
              </a:tr>
            </a:tbl>
          </a:graphicData>
        </a:graphic>
      </p:graphicFrame>
    </p:spTree>
    <p:extLst>
      <p:ext uri="{BB962C8B-B14F-4D97-AF65-F5344CB8AC3E}">
        <p14:creationId xmlns:p14="http://schemas.microsoft.com/office/powerpoint/2010/main" val="326083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7355930" y="6584156"/>
            <a:ext cx="1600200" cy="273844"/>
          </a:xfrm>
        </p:spPr>
        <p:txBody>
          <a:bodyPr/>
          <a:lstStyle/>
          <a:p>
            <a:fld id="{C90B5FB4-1AE6-4CC4-B374-7CA8E5916470}" type="slidenum">
              <a:rPr lang="en-US">
                <a:solidFill>
                  <a:prstClr val="black">
                    <a:tint val="75000"/>
                  </a:prstClr>
                </a:solidFill>
              </a:rPr>
              <a:pPr/>
              <a:t>14</a:t>
            </a:fld>
            <a:endParaRPr lang="en-US" dirty="0">
              <a:solidFill>
                <a:prstClr val="black">
                  <a:tint val="75000"/>
                </a:prstClr>
              </a:solidFill>
            </a:endParaRPr>
          </a:p>
        </p:txBody>
      </p:sp>
      <p:sp>
        <p:nvSpPr>
          <p:cNvPr id="12" name="Content Placeholder 3"/>
          <p:cNvSpPr txBox="1">
            <a:spLocks/>
          </p:cNvSpPr>
          <p:nvPr/>
        </p:nvSpPr>
        <p:spPr>
          <a:xfrm>
            <a:off x="257146" y="1154001"/>
            <a:ext cx="8698984" cy="341560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37" lvl="1" eaLnBrk="0" fontAlgn="base" hangingPunct="0">
              <a:spcBef>
                <a:spcPct val="0"/>
              </a:spcBef>
              <a:spcAft>
                <a:spcPct val="0"/>
              </a:spcAft>
              <a:buFont typeface="Arial" charset="0"/>
              <a:buChar char="•"/>
            </a:pPr>
            <a:r>
              <a:rPr lang="en-US" sz="2200" b="1" dirty="0">
                <a:solidFill>
                  <a:prstClr val="black">
                    <a:lumMod val="65000"/>
                    <a:lumOff val="35000"/>
                  </a:prstClr>
                </a:solidFill>
              </a:rPr>
              <a:t>L</a:t>
            </a:r>
            <a:r>
              <a:rPr lang="en-US" altLang="en-US" sz="2200" b="1" dirty="0">
                <a:solidFill>
                  <a:prstClr val="black">
                    <a:lumMod val="65000"/>
                    <a:lumOff val="35000"/>
                  </a:prstClr>
                </a:solidFill>
              </a:rPr>
              <a:t>anguage of the Access Control category refined to better account for authentication, authorization, and identity proofing</a:t>
            </a:r>
          </a:p>
          <a:p>
            <a:pPr marL="514337" lvl="1" eaLnBrk="0" fontAlgn="base" hangingPunct="0">
              <a:spcBef>
                <a:spcPct val="0"/>
              </a:spcBef>
              <a:spcAft>
                <a:spcPct val="0"/>
              </a:spcAft>
              <a:buFont typeface="Arial" charset="0"/>
              <a:buChar char="•"/>
            </a:pPr>
            <a:endParaRPr lang="en-US" altLang="en-US" sz="2200" b="1" dirty="0">
              <a:solidFill>
                <a:prstClr val="black">
                  <a:lumMod val="65000"/>
                  <a:lumOff val="35000"/>
                </a:prstClr>
              </a:solidFill>
            </a:endParaRPr>
          </a:p>
          <a:p>
            <a:pPr marL="514337" lvl="1" eaLnBrk="0" fontAlgn="base" hangingPunct="0">
              <a:spcBef>
                <a:spcPct val="0"/>
              </a:spcBef>
              <a:spcAft>
                <a:spcPct val="0"/>
              </a:spcAft>
              <a:buFont typeface="Arial" charset="0"/>
              <a:buChar char="•"/>
            </a:pPr>
            <a:r>
              <a:rPr lang="en-US" sz="2200" b="1" dirty="0">
                <a:solidFill>
                  <a:prstClr val="black">
                    <a:lumMod val="65000"/>
                    <a:lumOff val="35000"/>
                  </a:prstClr>
                </a:solidFill>
              </a:rPr>
              <a:t>Subcategory on identity proofing (PR.AC-6) added to the Access Control category</a:t>
            </a:r>
            <a:endParaRPr lang="en-US" altLang="en-US" sz="2200" b="1" dirty="0">
              <a:solidFill>
                <a:prstClr val="black">
                  <a:lumMod val="65000"/>
                  <a:lumOff val="35000"/>
                </a:prstClr>
              </a:solidFill>
            </a:endParaRPr>
          </a:p>
          <a:p>
            <a:pPr marL="514337" lvl="1" eaLnBrk="0" fontAlgn="base" hangingPunct="0">
              <a:spcBef>
                <a:spcPct val="0"/>
              </a:spcBef>
              <a:spcAft>
                <a:spcPct val="0"/>
              </a:spcAft>
              <a:buFont typeface="Arial" charset="0"/>
              <a:buChar char="•"/>
            </a:pPr>
            <a:endParaRPr lang="en-US" sz="2200" b="1" dirty="0">
              <a:solidFill>
                <a:prstClr val="black">
                  <a:lumMod val="65000"/>
                  <a:lumOff val="35000"/>
                </a:prstClr>
              </a:solidFill>
            </a:endParaRPr>
          </a:p>
          <a:p>
            <a:pPr marL="514337" lvl="1" eaLnBrk="0" fontAlgn="base" hangingPunct="0">
              <a:spcBef>
                <a:spcPct val="0"/>
              </a:spcBef>
              <a:spcAft>
                <a:spcPct val="0"/>
              </a:spcAft>
              <a:buFont typeface="Arial" charset="0"/>
              <a:buChar char="•"/>
            </a:pPr>
            <a:r>
              <a:rPr lang="en-US" altLang="en-US" sz="2200" b="1" dirty="0">
                <a:solidFill>
                  <a:prstClr val="black">
                    <a:lumMod val="65000"/>
                    <a:lumOff val="35000"/>
                  </a:prstClr>
                </a:solidFill>
              </a:rPr>
              <a:t>Access Control category renamed to “Identity Management, Authentication, and Access Control” (PR.AC) to better represent Category and Subcategories scope</a:t>
            </a:r>
          </a:p>
        </p:txBody>
      </p:sp>
      <p:sp>
        <p:nvSpPr>
          <p:cNvPr id="7" name="Title 2"/>
          <p:cNvSpPr>
            <a:spLocks noGrp="1"/>
          </p:cNvSpPr>
          <p:nvPr>
            <p:ph type="title"/>
          </p:nvPr>
        </p:nvSpPr>
        <p:spPr>
          <a:xfrm>
            <a:off x="939293" y="341444"/>
            <a:ext cx="6629073" cy="742619"/>
          </a:xfrm>
        </p:spPr>
        <p:txBody>
          <a:bodyPr/>
          <a:lstStyle/>
          <a:p>
            <a:r>
              <a:rPr lang="en-US" sz="2800" dirty="0"/>
              <a:t>Identity Management</a:t>
            </a:r>
            <a:br>
              <a:rPr lang="en-US" sz="2100" dirty="0"/>
            </a:br>
            <a:r>
              <a:rPr lang="en-US" sz="1200" b="0" i="1" dirty="0"/>
              <a:t>Draft Cybersecurity Framework Version 1.1</a:t>
            </a:r>
            <a:endParaRPr lang="en-US" sz="825" b="0"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92349"/>
            <a:ext cx="9144000" cy="1991807"/>
          </a:xfrm>
          <a:prstGeom prst="rect">
            <a:avLst/>
          </a:prstGeom>
        </p:spPr>
      </p:pic>
    </p:spTree>
    <p:extLst>
      <p:ext uri="{BB962C8B-B14F-4D97-AF65-F5344CB8AC3E}">
        <p14:creationId xmlns:p14="http://schemas.microsoft.com/office/powerpoint/2010/main" val="14379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7309421" y="6483199"/>
            <a:ext cx="1600200" cy="273844"/>
          </a:xfrm>
        </p:spPr>
        <p:txBody>
          <a:bodyPr/>
          <a:lstStyle/>
          <a:p>
            <a:fld id="{C90B5FB4-1AE6-4CC4-B374-7CA8E5916470}" type="slidenum">
              <a:rPr lang="en-US">
                <a:solidFill>
                  <a:prstClr val="black">
                    <a:tint val="75000"/>
                  </a:prstClr>
                </a:solidFill>
              </a:rPr>
              <a:pPr/>
              <a:t>15</a:t>
            </a:fld>
            <a:endParaRPr lang="en-US" dirty="0">
              <a:solidFill>
                <a:prstClr val="black">
                  <a:tint val="75000"/>
                </a:prstClr>
              </a:solidFill>
            </a:endParaRPr>
          </a:p>
        </p:txBody>
      </p:sp>
      <p:sp>
        <p:nvSpPr>
          <p:cNvPr id="12" name="Content Placeholder 3"/>
          <p:cNvSpPr txBox="1">
            <a:spLocks/>
          </p:cNvSpPr>
          <p:nvPr/>
        </p:nvSpPr>
        <p:spPr>
          <a:xfrm>
            <a:off x="448296" y="1274467"/>
            <a:ext cx="4234540" cy="548257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b="1" dirty="0">
                <a:solidFill>
                  <a:srgbClr val="1F497D">
                    <a:lumMod val="60000"/>
                    <a:lumOff val="40000"/>
                  </a:srgbClr>
                </a:solidFill>
              </a:rPr>
              <a:t>Sections 4.0 and 4.1</a:t>
            </a:r>
            <a:endParaRPr lang="en-US" b="1" dirty="0">
              <a:solidFill>
                <a:prstClr val="black">
                  <a:lumMod val="65000"/>
                  <a:lumOff val="35000"/>
                </a:prstClr>
              </a:solidFill>
            </a:endParaRPr>
          </a:p>
          <a:p>
            <a:pPr>
              <a:buFont typeface="Arial" charset="0"/>
              <a:buChar char="•"/>
            </a:pPr>
            <a:r>
              <a:rPr lang="en-US" b="1" dirty="0">
                <a:solidFill>
                  <a:prstClr val="black">
                    <a:lumMod val="65000"/>
                    <a:lumOff val="35000"/>
                  </a:prstClr>
                </a:solidFill>
              </a:rPr>
              <a:t>Correlation between </a:t>
            </a:r>
            <a:r>
              <a:rPr lang="en-US" b="1" u="sng" dirty="0">
                <a:solidFill>
                  <a:prstClr val="black">
                    <a:lumMod val="65000"/>
                    <a:lumOff val="35000"/>
                  </a:prstClr>
                </a:solidFill>
              </a:rPr>
              <a:t>business results</a:t>
            </a:r>
            <a:r>
              <a:rPr lang="en-US" b="1" dirty="0">
                <a:solidFill>
                  <a:prstClr val="black">
                    <a:lumMod val="65000"/>
                    <a:lumOff val="35000"/>
                  </a:prstClr>
                </a:solidFill>
              </a:rPr>
              <a:t> and cybersecurity risk management outcomes</a:t>
            </a:r>
          </a:p>
          <a:p>
            <a:pPr>
              <a:buFont typeface="Arial" charset="0"/>
              <a:buChar char="•"/>
            </a:pPr>
            <a:r>
              <a:rPr lang="en-US" b="1" dirty="0">
                <a:solidFill>
                  <a:prstClr val="black">
                    <a:lumMod val="65000"/>
                    <a:lumOff val="35000"/>
                  </a:prstClr>
                </a:solidFill>
              </a:rPr>
              <a:t>Metrics versus measures</a:t>
            </a:r>
          </a:p>
          <a:p>
            <a:pPr>
              <a:buFont typeface="Arial" charset="0"/>
              <a:buChar char="•"/>
            </a:pPr>
            <a:r>
              <a:rPr lang="en-US" b="1" dirty="0">
                <a:solidFill>
                  <a:prstClr val="black">
                    <a:lumMod val="65000"/>
                    <a:lumOff val="35000"/>
                  </a:prstClr>
                </a:solidFill>
              </a:rPr>
              <a:t>Leading versus lagging</a:t>
            </a:r>
          </a:p>
          <a:p>
            <a:pPr>
              <a:buFont typeface="Arial" charset="0"/>
              <a:buChar char="•"/>
            </a:pPr>
            <a:endParaRPr lang="en-US" b="1" dirty="0">
              <a:solidFill>
                <a:prstClr val="black">
                  <a:lumMod val="65000"/>
                  <a:lumOff val="35000"/>
                </a:prstClr>
              </a:solidFill>
            </a:endParaRPr>
          </a:p>
          <a:p>
            <a:pPr marL="0" indent="0"/>
            <a:r>
              <a:rPr lang="en-US" b="1" dirty="0">
                <a:solidFill>
                  <a:srgbClr val="1F497D">
                    <a:lumMod val="60000"/>
                    <a:lumOff val="40000"/>
                  </a:srgbClr>
                </a:solidFill>
              </a:rPr>
              <a:t>Section 4.2</a:t>
            </a:r>
            <a:endParaRPr lang="en-US" b="1" dirty="0">
              <a:solidFill>
                <a:prstClr val="black">
                  <a:lumMod val="65000"/>
                  <a:lumOff val="35000"/>
                </a:prstClr>
              </a:solidFill>
            </a:endParaRPr>
          </a:p>
          <a:p>
            <a:pPr>
              <a:buFont typeface="Arial" charset="0"/>
              <a:buChar char="•"/>
            </a:pPr>
            <a:r>
              <a:rPr lang="en-US" b="1" dirty="0">
                <a:solidFill>
                  <a:prstClr val="black">
                    <a:lumMod val="65000"/>
                    <a:lumOff val="35000"/>
                  </a:prstClr>
                </a:solidFill>
              </a:rPr>
              <a:t>Types of Cybersecurity Measurement</a:t>
            </a:r>
          </a:p>
          <a:p>
            <a:pPr>
              <a:buFont typeface="Arial" charset="0"/>
              <a:buChar char="•"/>
            </a:pPr>
            <a:r>
              <a:rPr lang="en-US" b="1" dirty="0">
                <a:solidFill>
                  <a:prstClr val="black">
                    <a:lumMod val="65000"/>
                    <a:lumOff val="35000"/>
                  </a:prstClr>
                </a:solidFill>
              </a:rPr>
              <a:t>Framework measurement provides a basis for strong, </a:t>
            </a:r>
            <a:r>
              <a:rPr lang="en-US" b="1" u="sng" dirty="0">
                <a:solidFill>
                  <a:prstClr val="black">
                    <a:lumMod val="65000"/>
                    <a:lumOff val="35000"/>
                  </a:prstClr>
                </a:solidFill>
              </a:rPr>
              <a:t>trusted relationships</a:t>
            </a:r>
            <a:r>
              <a:rPr lang="en-US" b="1" dirty="0">
                <a:solidFill>
                  <a:prstClr val="black">
                    <a:lumMod val="65000"/>
                    <a:lumOff val="35000"/>
                  </a:prstClr>
                </a:solidFill>
              </a:rPr>
              <a:t>, both inside and outside of an organization</a:t>
            </a:r>
          </a:p>
        </p:txBody>
      </p:sp>
      <p:sp>
        <p:nvSpPr>
          <p:cNvPr id="7" name="Title 2"/>
          <p:cNvSpPr txBox="1">
            <a:spLocks/>
          </p:cNvSpPr>
          <p:nvPr/>
        </p:nvSpPr>
        <p:spPr>
          <a:xfrm>
            <a:off x="930826" y="323625"/>
            <a:ext cx="6629073" cy="742619"/>
          </a:xfrm>
          <a:prstGeom prst="rect">
            <a:avLst/>
          </a:prstGeom>
        </p:spPr>
        <p:txBody>
          <a:bodyPr vert="horz" lIns="68580" tIns="34290" rIns="68580" bIns="34290" rtlCol="0" anchor="b">
            <a:noAutofit/>
          </a:bodyPr>
          <a:lstStyle>
            <a:lvl1pPr algn="l" defTabSz="914400" rtl="0" eaLnBrk="1" latinLnBrk="0" hangingPunct="1">
              <a:lnSpc>
                <a:spcPts val="2600"/>
              </a:lnSpc>
              <a:spcBef>
                <a:spcPct val="0"/>
              </a:spcBef>
              <a:buNone/>
              <a:defRPr sz="2400" b="1" u="none" kern="1200"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pPr>
              <a:lnSpc>
                <a:spcPct val="100000"/>
              </a:lnSpc>
            </a:pPr>
            <a:r>
              <a:rPr lang="en-US" sz="2800" dirty="0">
                <a:solidFill>
                  <a:prstClr val="black">
                    <a:lumMod val="65000"/>
                    <a:lumOff val="35000"/>
                  </a:prstClr>
                </a:solidFill>
              </a:rPr>
              <a:t>Cybersecurity Measurement</a:t>
            </a:r>
          </a:p>
          <a:p>
            <a:pPr>
              <a:lnSpc>
                <a:spcPct val="100000"/>
              </a:lnSpc>
            </a:pPr>
            <a:r>
              <a:rPr lang="en-US" sz="1200" b="0" i="1" dirty="0">
                <a:solidFill>
                  <a:prstClr val="black">
                    <a:lumMod val="65000"/>
                    <a:lumOff val="35000"/>
                  </a:prstClr>
                </a:solidFill>
              </a:rPr>
              <a:t>Draft Cybersecurity Framework Version 1.1</a:t>
            </a:r>
            <a:endParaRPr lang="en-US" sz="825" b="0" i="1" dirty="0">
              <a:solidFill>
                <a:prstClr val="black">
                  <a:lumMod val="65000"/>
                  <a:lumOff val="3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1405932"/>
              </p:ext>
            </p:extLst>
          </p:nvPr>
        </p:nvGraphicFramePr>
        <p:xfrm>
          <a:off x="4451927" y="2401454"/>
          <a:ext cx="4226785" cy="1743449"/>
        </p:xfrm>
        <a:graphic>
          <a:graphicData uri="http://schemas.openxmlformats.org/drawingml/2006/table">
            <a:tbl>
              <a:tblPr firstRow="1" bandRow="1">
                <a:tableStyleId>{D7AC3CCA-C797-4891-BE02-D94E43425B78}</a:tableStyleId>
              </a:tblPr>
              <a:tblGrid>
                <a:gridCol w="1190603">
                  <a:extLst>
                    <a:ext uri="{9D8B030D-6E8A-4147-A177-3AD203B41FA5}">
                      <a16:colId xmlns:a16="http://schemas.microsoft.com/office/drawing/2014/main" val="20000"/>
                    </a:ext>
                  </a:extLst>
                </a:gridCol>
                <a:gridCol w="1560871">
                  <a:extLst>
                    <a:ext uri="{9D8B030D-6E8A-4147-A177-3AD203B41FA5}">
                      <a16:colId xmlns:a16="http://schemas.microsoft.com/office/drawing/2014/main" val="20001"/>
                    </a:ext>
                  </a:extLst>
                </a:gridCol>
                <a:gridCol w="1475311">
                  <a:extLst>
                    <a:ext uri="{9D8B030D-6E8A-4147-A177-3AD203B41FA5}">
                      <a16:colId xmlns:a16="http://schemas.microsoft.com/office/drawing/2014/main" val="20002"/>
                    </a:ext>
                  </a:extLst>
                </a:gridCol>
              </a:tblGrid>
              <a:tr h="428717">
                <a:tc>
                  <a:txBody>
                    <a:bodyPr/>
                    <a:lstStyle/>
                    <a:p>
                      <a:pPr algn="r"/>
                      <a:endParaRPr lang="en-US" sz="1800" dirty="0"/>
                    </a:p>
                  </a:txBody>
                  <a:tcPr marL="68580" marR="68580" marT="34290" marB="34290"/>
                </a:tc>
                <a:tc>
                  <a:txBody>
                    <a:bodyPr/>
                    <a:lstStyle/>
                    <a:p>
                      <a:pPr algn="ctr"/>
                      <a:r>
                        <a:rPr lang="en-US" sz="1800" dirty="0"/>
                        <a:t>Behaviors</a:t>
                      </a:r>
                    </a:p>
                  </a:txBody>
                  <a:tcPr marL="68580" marR="68580" marT="34290" marB="34290"/>
                </a:tc>
                <a:tc>
                  <a:txBody>
                    <a:bodyPr/>
                    <a:lstStyle/>
                    <a:p>
                      <a:pPr algn="ctr"/>
                      <a:r>
                        <a:rPr lang="en-US" sz="1800" dirty="0"/>
                        <a:t>Outcomes</a:t>
                      </a:r>
                    </a:p>
                  </a:txBody>
                  <a:tcPr marL="68580" marR="68580" marT="34290" marB="34290"/>
                </a:tc>
                <a:extLst>
                  <a:ext uri="{0D108BD9-81ED-4DB2-BD59-A6C34878D82A}">
                    <a16:rowId xmlns:a16="http://schemas.microsoft.com/office/drawing/2014/main" val="10000"/>
                  </a:ext>
                </a:extLst>
              </a:tr>
              <a:tr h="657366">
                <a:tc>
                  <a:txBody>
                    <a:bodyPr/>
                    <a:lstStyle/>
                    <a:p>
                      <a:pPr algn="r"/>
                      <a:r>
                        <a:rPr lang="en-US" sz="1400" i="0" dirty="0"/>
                        <a:t>Higher-Level</a:t>
                      </a:r>
                    </a:p>
                  </a:txBody>
                  <a:tcPr marL="68580" marR="68580" marT="34290" marB="34290" anchor="ctr"/>
                </a:tc>
                <a:tc>
                  <a:txBody>
                    <a:bodyPr/>
                    <a:lstStyle/>
                    <a:p>
                      <a:pPr algn="ctr"/>
                      <a:r>
                        <a:rPr lang="en-US" sz="1500" dirty="0"/>
                        <a:t>Implementation Tiers</a:t>
                      </a:r>
                    </a:p>
                  </a:txBody>
                  <a:tcPr marL="68580" marR="68580" marT="34290" marB="34290" anchor="ctr"/>
                </a:tc>
                <a:tc>
                  <a:txBody>
                    <a:bodyPr/>
                    <a:lstStyle/>
                    <a:p>
                      <a:pPr algn="ctr"/>
                      <a:r>
                        <a:rPr lang="en-US" sz="1500" dirty="0"/>
                        <a:t>Core</a:t>
                      </a:r>
                    </a:p>
                  </a:txBody>
                  <a:tcPr marL="68580" marR="68580" marT="34290" marB="34290" anchor="ctr"/>
                </a:tc>
                <a:extLst>
                  <a:ext uri="{0D108BD9-81ED-4DB2-BD59-A6C34878D82A}">
                    <a16:rowId xmlns:a16="http://schemas.microsoft.com/office/drawing/2014/main" val="10001"/>
                  </a:ext>
                </a:extLst>
              </a:tr>
              <a:tr h="657366">
                <a:tc>
                  <a:txBody>
                    <a:bodyPr/>
                    <a:lstStyle/>
                    <a:p>
                      <a:pPr algn="r"/>
                      <a:r>
                        <a:rPr lang="en-US" sz="1400" i="0" dirty="0"/>
                        <a:t>Lower-Level</a:t>
                      </a:r>
                    </a:p>
                  </a:txBody>
                  <a:tcPr marL="68580" marR="68580" marT="34290" marB="34290" anchor="ctr"/>
                </a:tc>
                <a:tc>
                  <a:txBody>
                    <a:bodyPr/>
                    <a:lstStyle/>
                    <a:p>
                      <a:pPr algn="ctr"/>
                      <a:r>
                        <a:rPr lang="en-US" sz="1500" dirty="0"/>
                        <a:t>Process</a:t>
                      </a:r>
                    </a:p>
                  </a:txBody>
                  <a:tcPr marL="68580" marR="68580" marT="34290" marB="34290" anchor="ctr"/>
                </a:tc>
                <a:tc>
                  <a:txBody>
                    <a:bodyPr/>
                    <a:lstStyle/>
                    <a:p>
                      <a:pPr algn="ctr"/>
                      <a:r>
                        <a:rPr lang="en-US" sz="1500" dirty="0"/>
                        <a:t>Informative References</a:t>
                      </a:r>
                    </a:p>
                  </a:txBody>
                  <a:tcPr marL="68580" marR="68580" marT="34290" marB="34290" anchor="ct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23739097"/>
              </p:ext>
            </p:extLst>
          </p:nvPr>
        </p:nvGraphicFramePr>
        <p:xfrm>
          <a:off x="4408789" y="4641055"/>
          <a:ext cx="4313059" cy="1171827"/>
        </p:xfrm>
        <a:graphic>
          <a:graphicData uri="http://schemas.openxmlformats.org/drawingml/2006/table">
            <a:tbl>
              <a:tblPr firstRow="1" bandRow="1">
                <a:tableStyleId>{D7AC3CCA-C797-4891-BE02-D94E43425B78}</a:tableStyleId>
              </a:tblPr>
              <a:tblGrid>
                <a:gridCol w="1231780">
                  <a:extLst>
                    <a:ext uri="{9D8B030D-6E8A-4147-A177-3AD203B41FA5}">
                      <a16:colId xmlns:a16="http://schemas.microsoft.com/office/drawing/2014/main" val="20000"/>
                    </a:ext>
                  </a:extLst>
                </a:gridCol>
                <a:gridCol w="1602266">
                  <a:extLst>
                    <a:ext uri="{9D8B030D-6E8A-4147-A177-3AD203B41FA5}">
                      <a16:colId xmlns:a16="http://schemas.microsoft.com/office/drawing/2014/main" val="20001"/>
                    </a:ext>
                  </a:extLst>
                </a:gridCol>
                <a:gridCol w="1479013">
                  <a:extLst>
                    <a:ext uri="{9D8B030D-6E8A-4147-A177-3AD203B41FA5}">
                      <a16:colId xmlns:a16="http://schemas.microsoft.com/office/drawing/2014/main" val="20002"/>
                    </a:ext>
                  </a:extLst>
                </a:gridCol>
              </a:tblGrid>
              <a:tr h="428717">
                <a:tc>
                  <a:txBody>
                    <a:bodyPr/>
                    <a:lstStyle/>
                    <a:p>
                      <a:pPr marL="0" algn="l" defTabSz="914400" rtl="0" eaLnBrk="1" latinLnBrk="0" hangingPunct="1"/>
                      <a:endParaRPr lang="en-US" sz="1800" dirty="0"/>
                    </a:p>
                  </a:txBody>
                  <a:tcPr marL="68580" marR="68580" marT="34290" marB="34290"/>
                </a:tc>
                <a:tc>
                  <a:txBody>
                    <a:bodyPr/>
                    <a:lstStyle/>
                    <a:p>
                      <a:pPr algn="ctr"/>
                      <a:r>
                        <a:rPr lang="en-US" sz="1800" dirty="0"/>
                        <a:t>Behaviors</a:t>
                      </a:r>
                    </a:p>
                  </a:txBody>
                  <a:tcPr marL="68580" marR="68580" marT="34290" marB="34290"/>
                </a:tc>
                <a:tc>
                  <a:txBody>
                    <a:bodyPr/>
                    <a:lstStyle/>
                    <a:p>
                      <a:pPr algn="ctr"/>
                      <a:r>
                        <a:rPr lang="en-US" sz="1800" dirty="0"/>
                        <a:t>Outcomes</a:t>
                      </a:r>
                    </a:p>
                  </a:txBody>
                  <a:tcPr marL="68580" marR="68580" marT="34290" marB="34290"/>
                </a:tc>
                <a:extLst>
                  <a:ext uri="{0D108BD9-81ED-4DB2-BD59-A6C34878D82A}">
                    <a16:rowId xmlns:a16="http://schemas.microsoft.com/office/drawing/2014/main" val="10000"/>
                  </a:ext>
                </a:extLst>
              </a:tr>
              <a:tr h="371555">
                <a:tc>
                  <a:txBody>
                    <a:bodyPr/>
                    <a:lstStyle/>
                    <a:p>
                      <a:pPr algn="r"/>
                      <a:r>
                        <a:rPr lang="en-US" sz="1500" dirty="0"/>
                        <a:t>“Metrics”</a:t>
                      </a:r>
                    </a:p>
                  </a:txBody>
                  <a:tcPr marL="68580" marR="68580" marT="34290" marB="34290" anchor="ctr"/>
                </a:tc>
                <a:tc>
                  <a:txBody>
                    <a:bodyPr/>
                    <a:lstStyle/>
                    <a:p>
                      <a:pPr algn="ctr"/>
                      <a:r>
                        <a:rPr lang="en-US" sz="1500" dirty="0"/>
                        <a:t>”Practices”</a:t>
                      </a:r>
                    </a:p>
                  </a:txBody>
                  <a:tcPr marL="68580" marR="68580" marT="34290" marB="34290" anchor="ctr"/>
                </a:tc>
                <a:tc>
                  <a:txBody>
                    <a:bodyPr/>
                    <a:lstStyle/>
                    <a:p>
                      <a:pPr algn="ctr"/>
                      <a:r>
                        <a:rPr lang="en-US" sz="1500" dirty="0"/>
                        <a:t>”Management”</a:t>
                      </a:r>
                    </a:p>
                  </a:txBody>
                  <a:tcPr marL="68580" marR="68580" marT="34290" marB="34290" anchor="ctr"/>
                </a:tc>
                <a:extLst>
                  <a:ext uri="{0D108BD9-81ED-4DB2-BD59-A6C34878D82A}">
                    <a16:rowId xmlns:a16="http://schemas.microsoft.com/office/drawing/2014/main" val="10001"/>
                  </a:ext>
                </a:extLst>
              </a:tr>
              <a:tr h="371555">
                <a:tc>
                  <a:txBody>
                    <a:bodyPr/>
                    <a:lstStyle/>
                    <a:p>
                      <a:pPr algn="r"/>
                      <a:r>
                        <a:rPr lang="en-US" sz="1500" dirty="0"/>
                        <a:t>“Measures”</a:t>
                      </a:r>
                    </a:p>
                  </a:txBody>
                  <a:tcPr marL="68580" marR="68580" marT="34290" marB="34290" anchor="ctr"/>
                </a:tc>
                <a:tc>
                  <a:txBody>
                    <a:bodyPr/>
                    <a:lstStyle/>
                    <a:p>
                      <a:pPr algn="ctr"/>
                      <a:r>
                        <a:rPr lang="en-US" sz="1500" dirty="0"/>
                        <a:t>“Process”</a:t>
                      </a:r>
                    </a:p>
                  </a:txBody>
                  <a:tcPr marL="68580" marR="68580" marT="34290" marB="34290" anchor="ctr"/>
                </a:tc>
                <a:tc>
                  <a:txBody>
                    <a:bodyPr/>
                    <a:lstStyle/>
                    <a:p>
                      <a:pPr algn="ctr"/>
                      <a:r>
                        <a:rPr lang="en-US" sz="1500" dirty="0"/>
                        <a:t>“Technical”</a:t>
                      </a:r>
                    </a:p>
                  </a:txBody>
                  <a:tcPr marL="68580" marR="68580" marT="34290" marB="34290" anchor="ctr"/>
                </a:tc>
                <a:extLst>
                  <a:ext uri="{0D108BD9-81ED-4DB2-BD59-A6C34878D82A}">
                    <a16:rowId xmlns:a16="http://schemas.microsoft.com/office/drawing/2014/main" val="10002"/>
                  </a:ext>
                </a:extLst>
              </a:tr>
            </a:tbl>
          </a:graphicData>
        </a:graphic>
      </p:graphicFrame>
      <p:sp>
        <p:nvSpPr>
          <p:cNvPr id="2" name="Down Arrow 1"/>
          <p:cNvSpPr/>
          <p:nvPr/>
        </p:nvSpPr>
        <p:spPr>
          <a:xfrm>
            <a:off x="6614043" y="4210451"/>
            <a:ext cx="201310" cy="3034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endParaRPr lang="en-US" sz="1350">
              <a:solidFill>
                <a:prstClr val="white"/>
              </a:solidFill>
              <a:latin typeface="Calibri"/>
            </a:endParaRPr>
          </a:p>
        </p:txBody>
      </p:sp>
    </p:spTree>
    <p:extLst>
      <p:ext uri="{BB962C8B-B14F-4D97-AF65-F5344CB8AC3E}">
        <p14:creationId xmlns:p14="http://schemas.microsoft.com/office/powerpoint/2010/main" val="813001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8629" y="325641"/>
            <a:ext cx="6343650" cy="742619"/>
          </a:xfrm>
        </p:spPr>
        <p:txBody>
          <a:bodyPr/>
          <a:lstStyle/>
          <a:p>
            <a:r>
              <a:rPr lang="en-US" sz="2800" dirty="0"/>
              <a:t>Feedback Appreciated!</a:t>
            </a:r>
            <a:br>
              <a:rPr lang="en-US" sz="2800" dirty="0"/>
            </a:br>
            <a:r>
              <a:rPr lang="en-US" sz="1200" b="0" i="1" dirty="0">
                <a:solidFill>
                  <a:prstClr val="black">
                    <a:lumMod val="65000"/>
                    <a:lumOff val="35000"/>
                  </a:prstClr>
                </a:solidFill>
              </a:rPr>
              <a:t>Draft Cybersecurity Framework Version 1.1</a:t>
            </a:r>
            <a:endParaRPr lang="en-US" sz="1200" i="1" dirty="0"/>
          </a:p>
        </p:txBody>
      </p:sp>
      <p:sp>
        <p:nvSpPr>
          <p:cNvPr id="15" name="Content Placeholder 3"/>
          <p:cNvSpPr txBox="1">
            <a:spLocks/>
          </p:cNvSpPr>
          <p:nvPr/>
        </p:nvSpPr>
        <p:spPr>
          <a:xfrm>
            <a:off x="601297" y="1481876"/>
            <a:ext cx="8311181" cy="407277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Char char="•"/>
            </a:pPr>
            <a:r>
              <a:rPr lang="en-US" altLang="en-US" sz="2400" b="1" dirty="0">
                <a:solidFill>
                  <a:prstClr val="black">
                    <a:lumMod val="65000"/>
                    <a:lumOff val="35000"/>
                  </a:prstClr>
                </a:solidFill>
                <a:ea typeface="Times New Roman" panose="02020603050405020304" pitchFamily="18" charset="0"/>
              </a:rPr>
              <a:t>90-day public comment period ends </a:t>
            </a:r>
            <a:r>
              <a:rPr lang="en-US" altLang="en-US" sz="2400" b="1" dirty="0">
                <a:solidFill>
                  <a:schemeClr val="tx2">
                    <a:lumMod val="60000"/>
                    <a:lumOff val="40000"/>
                  </a:schemeClr>
                </a:solidFill>
                <a:ea typeface="Times New Roman" panose="02020603050405020304" pitchFamily="18" charset="0"/>
              </a:rPr>
              <a:t>April 10, 2017</a:t>
            </a:r>
          </a:p>
          <a:p>
            <a:pPr marL="0" indent="0"/>
            <a:endParaRPr lang="en-US" altLang="en-US" sz="2400" b="1" dirty="0">
              <a:solidFill>
                <a:prstClr val="black">
                  <a:lumMod val="65000"/>
                  <a:lumOff val="35000"/>
                </a:prstClr>
              </a:solidFill>
              <a:ea typeface="Times New Roman" panose="02020603050405020304" pitchFamily="18" charset="0"/>
            </a:endParaRPr>
          </a:p>
          <a:p>
            <a:pPr>
              <a:buFont typeface="Arial"/>
              <a:buChar char="•"/>
            </a:pPr>
            <a:r>
              <a:rPr lang="en-US" altLang="en-US" sz="2400" b="1" dirty="0">
                <a:solidFill>
                  <a:prstClr val="black">
                    <a:lumMod val="65000"/>
                    <a:lumOff val="35000"/>
                  </a:prstClr>
                </a:solidFill>
              </a:rPr>
              <a:t>Spring 2017 workshop scheduled for </a:t>
            </a:r>
            <a:r>
              <a:rPr lang="en-US" altLang="en-US" sz="2400" b="1" dirty="0">
                <a:solidFill>
                  <a:schemeClr val="tx2">
                    <a:lumMod val="60000"/>
                    <a:lumOff val="40000"/>
                  </a:schemeClr>
                </a:solidFill>
                <a:ea typeface="Times New Roman" panose="02020603050405020304" pitchFamily="18" charset="0"/>
              </a:rPr>
              <a:t>May 16</a:t>
            </a:r>
            <a:r>
              <a:rPr lang="en-US" altLang="en-US" sz="2400" b="1" baseline="30000" dirty="0">
                <a:solidFill>
                  <a:schemeClr val="tx2">
                    <a:lumMod val="60000"/>
                    <a:lumOff val="40000"/>
                  </a:schemeClr>
                </a:solidFill>
                <a:ea typeface="Times New Roman" panose="02020603050405020304" pitchFamily="18" charset="0"/>
              </a:rPr>
              <a:t>th</a:t>
            </a:r>
            <a:r>
              <a:rPr lang="en-US" altLang="en-US" sz="2400" b="1" dirty="0">
                <a:solidFill>
                  <a:schemeClr val="tx2">
                    <a:lumMod val="60000"/>
                    <a:lumOff val="40000"/>
                  </a:schemeClr>
                </a:solidFill>
                <a:ea typeface="Times New Roman" panose="02020603050405020304" pitchFamily="18" charset="0"/>
              </a:rPr>
              <a:t> and 17</a:t>
            </a:r>
            <a:r>
              <a:rPr lang="en-US" altLang="en-US" sz="2400" b="1" baseline="30000" dirty="0">
                <a:solidFill>
                  <a:schemeClr val="tx2">
                    <a:lumMod val="60000"/>
                    <a:lumOff val="40000"/>
                  </a:schemeClr>
                </a:solidFill>
                <a:ea typeface="Times New Roman" panose="02020603050405020304" pitchFamily="18" charset="0"/>
              </a:rPr>
              <a:t>th</a:t>
            </a:r>
            <a:r>
              <a:rPr lang="en-US" altLang="en-US" sz="2400" b="1" dirty="0">
                <a:solidFill>
                  <a:schemeClr val="tx2">
                    <a:lumMod val="60000"/>
                    <a:lumOff val="40000"/>
                  </a:schemeClr>
                </a:solidFill>
                <a:ea typeface="Times New Roman" panose="02020603050405020304" pitchFamily="18" charset="0"/>
              </a:rPr>
              <a:t> </a:t>
            </a:r>
            <a:r>
              <a:rPr lang="en-US" altLang="en-US" sz="2400" b="1" dirty="0">
                <a:solidFill>
                  <a:prstClr val="black">
                    <a:lumMod val="65000"/>
                    <a:lumOff val="35000"/>
                  </a:prstClr>
                </a:solidFill>
                <a:ea typeface="Times New Roman" panose="02020603050405020304" pitchFamily="18" charset="0"/>
              </a:rPr>
              <a:t>to </a:t>
            </a:r>
            <a:r>
              <a:rPr lang="en-US" sz="2400" b="1" dirty="0">
                <a:solidFill>
                  <a:prstClr val="black">
                    <a:lumMod val="65000"/>
                    <a:lumOff val="35000"/>
                  </a:prstClr>
                </a:solidFill>
              </a:rPr>
              <a:t>encourage additional feedback on Framework draft Version 1.1 and on V1.0 experience, including:</a:t>
            </a:r>
          </a:p>
          <a:p>
            <a:pPr marL="0" indent="0"/>
            <a:r>
              <a:rPr lang="en-US" sz="2400" b="1" dirty="0">
                <a:solidFill>
                  <a:prstClr val="black">
                    <a:lumMod val="65000"/>
                    <a:lumOff val="35000"/>
                  </a:prstClr>
                </a:solidFill>
              </a:rPr>
              <a:t>	○  Use cases</a:t>
            </a:r>
          </a:p>
          <a:p>
            <a:pPr marL="0" indent="0"/>
            <a:r>
              <a:rPr lang="en-US" sz="2400" b="1" dirty="0">
                <a:solidFill>
                  <a:prstClr val="black">
                    <a:lumMod val="65000"/>
                    <a:lumOff val="35000"/>
                  </a:prstClr>
                </a:solidFill>
              </a:rPr>
              <a:t>	○  Best Practice sharing</a:t>
            </a:r>
          </a:p>
          <a:p>
            <a:pPr marL="0" indent="0"/>
            <a:r>
              <a:rPr lang="en-US" sz="2400" b="1" dirty="0">
                <a:solidFill>
                  <a:prstClr val="black">
                    <a:lumMod val="65000"/>
                    <a:lumOff val="35000"/>
                  </a:prstClr>
                </a:solidFill>
              </a:rPr>
              <a:t>	○  The Framework’s further development</a:t>
            </a:r>
          </a:p>
        </p:txBody>
      </p:sp>
      <p:sp>
        <p:nvSpPr>
          <p:cNvPr id="18" name="Slide Number Placeholder 4"/>
          <p:cNvSpPr txBox="1">
            <a:spLocks/>
          </p:cNvSpPr>
          <p:nvPr/>
        </p:nvSpPr>
        <p:spPr>
          <a:xfrm>
            <a:off x="7312279" y="6507626"/>
            <a:ext cx="16002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783"/>
            <a:r>
              <a:rPr lang="en-US" sz="900" dirty="0">
                <a:solidFill>
                  <a:prstClr val="black">
                    <a:tint val="75000"/>
                  </a:prstClr>
                </a:solidFill>
              </a:rPr>
              <a:t>18</a:t>
            </a:r>
          </a:p>
        </p:txBody>
      </p:sp>
      <p:sp>
        <p:nvSpPr>
          <p:cNvPr id="19" name="Content Placeholder 3"/>
          <p:cNvSpPr txBox="1">
            <a:spLocks/>
          </p:cNvSpPr>
          <p:nvPr/>
        </p:nvSpPr>
        <p:spPr>
          <a:xfrm>
            <a:off x="1464098" y="1837904"/>
            <a:ext cx="2676356" cy="76624"/>
          </a:xfrm>
          <a:prstGeom prst="rect">
            <a:avLst/>
          </a:prstGeom>
        </p:spPr>
        <p:txBody>
          <a:bodyPr vert="horz" lIns="68580" tIns="34290" rIns="68580" bIns="34290" rtlCol="0">
            <a:normAutofit fontScale="25000" lnSpcReduction="20000"/>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endParaRPr lang="en-US" sz="600" b="1" dirty="0">
              <a:solidFill>
                <a:prstClr val="black">
                  <a:lumMod val="65000"/>
                  <a:lumOff val="35000"/>
                </a:prstClr>
              </a:solidFill>
            </a:endParaRPr>
          </a:p>
        </p:txBody>
      </p:sp>
    </p:spTree>
    <p:extLst>
      <p:ext uri="{BB962C8B-B14F-4D97-AF65-F5344CB8AC3E}">
        <p14:creationId xmlns:p14="http://schemas.microsoft.com/office/powerpoint/2010/main" val="154868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792020" y="1690393"/>
            <a:ext cx="6598173" cy="4195412"/>
          </a:xfrm>
        </p:spPr>
        <p:txBody>
          <a:bodyPr>
            <a:noAutofit/>
          </a:bodyPr>
          <a:lstStyle/>
          <a:p>
            <a:pPr marL="0" indent="0"/>
            <a:r>
              <a:rPr lang="en-US" sz="2400" dirty="0">
                <a:solidFill>
                  <a:prstClr val="black">
                    <a:lumMod val="65000"/>
                    <a:lumOff val="35000"/>
                  </a:prstClr>
                </a:solidFill>
              </a:rPr>
              <a:t>Framework for Improving Critical Infrastructure Cybersecurity and related news, information: </a:t>
            </a:r>
          </a:p>
          <a:p>
            <a:pPr marL="0" indent="0"/>
            <a:r>
              <a:rPr lang="en-US" sz="2400" b="0" dirty="0">
                <a:solidFill>
                  <a:schemeClr val="tx2">
                    <a:lumMod val="60000"/>
                    <a:lumOff val="40000"/>
                  </a:schemeClr>
                </a:solidFill>
                <a:latin typeface="Arial" charset="0"/>
                <a:ea typeface="Arial" charset="0"/>
                <a:cs typeface="Arial" charset="0"/>
                <a:hlinkClick r:id="rId3"/>
              </a:rPr>
              <a:t>www.nist.gov/cyberframework</a:t>
            </a:r>
            <a:r>
              <a:rPr lang="en-US" sz="2400" b="0" dirty="0">
                <a:solidFill>
                  <a:schemeClr val="tx2">
                    <a:lumMod val="60000"/>
                    <a:lumOff val="40000"/>
                  </a:schemeClr>
                </a:solidFill>
                <a:latin typeface="Arial" charset="0"/>
                <a:ea typeface="Arial" charset="0"/>
                <a:cs typeface="Arial" charset="0"/>
              </a:rPr>
              <a:t> </a:t>
            </a:r>
          </a:p>
          <a:p>
            <a:pPr marL="0" indent="0"/>
            <a:endParaRPr lang="en-US" sz="2400" b="0" dirty="0">
              <a:solidFill>
                <a:srgbClr val="000000"/>
              </a:solidFill>
              <a:latin typeface="Arial" charset="0"/>
              <a:ea typeface="Arial" charset="0"/>
              <a:cs typeface="Arial" charset="0"/>
            </a:endParaRPr>
          </a:p>
          <a:p>
            <a:pPr marL="0" indent="0"/>
            <a:r>
              <a:rPr lang="en-US" sz="2400" dirty="0">
                <a:solidFill>
                  <a:prstClr val="black">
                    <a:lumMod val="65000"/>
                    <a:lumOff val="35000"/>
                  </a:prstClr>
                </a:solidFill>
              </a:rPr>
              <a:t>Additional cybersecurity resources: </a:t>
            </a:r>
          </a:p>
          <a:p>
            <a:pPr marL="0" indent="0"/>
            <a:r>
              <a:rPr lang="en-US" sz="2400" b="0" dirty="0">
                <a:solidFill>
                  <a:schemeClr val="tx2">
                    <a:lumMod val="60000"/>
                    <a:lumOff val="40000"/>
                  </a:schemeClr>
                </a:solidFill>
                <a:latin typeface="Arial" charset="0"/>
                <a:ea typeface="Arial" charset="0"/>
                <a:cs typeface="Arial" charset="0"/>
                <a:hlinkClick r:id="rId4"/>
              </a:rPr>
              <a:t>http://csrc.nist.gov/</a:t>
            </a:r>
            <a:r>
              <a:rPr lang="en-US" sz="2400" b="0" dirty="0">
                <a:solidFill>
                  <a:schemeClr val="tx2">
                    <a:lumMod val="60000"/>
                    <a:lumOff val="40000"/>
                  </a:schemeClr>
                </a:solidFill>
                <a:latin typeface="Arial" charset="0"/>
                <a:ea typeface="Arial" charset="0"/>
                <a:cs typeface="Arial" charset="0"/>
              </a:rPr>
              <a:t> </a:t>
            </a:r>
          </a:p>
          <a:p>
            <a:pPr marL="0" indent="0"/>
            <a:endParaRPr lang="en-US" sz="2400" b="0" dirty="0">
              <a:solidFill>
                <a:srgbClr val="000000"/>
              </a:solidFill>
              <a:latin typeface="Arial" charset="0"/>
              <a:ea typeface="Arial" charset="0"/>
              <a:cs typeface="Arial" charset="0"/>
            </a:endParaRPr>
          </a:p>
          <a:p>
            <a:pPr marL="0" indent="0"/>
            <a:r>
              <a:rPr lang="en-US" sz="2400" dirty="0">
                <a:solidFill>
                  <a:prstClr val="black">
                    <a:lumMod val="65000"/>
                    <a:lumOff val="35000"/>
                  </a:prstClr>
                </a:solidFill>
              </a:rPr>
              <a:t>Questions, comments, ideas: </a:t>
            </a:r>
          </a:p>
          <a:p>
            <a:pPr marL="0" indent="0"/>
            <a:r>
              <a:rPr lang="en-US" sz="2400" b="0" dirty="0">
                <a:solidFill>
                  <a:schemeClr val="tx2">
                    <a:lumMod val="60000"/>
                    <a:lumOff val="40000"/>
                  </a:schemeClr>
                </a:solidFill>
                <a:latin typeface="Arial" charset="0"/>
                <a:ea typeface="Arial" charset="0"/>
                <a:cs typeface="Arial" charset="0"/>
                <a:hlinkClick r:id="rId5"/>
              </a:rPr>
              <a:t>cyberframework@nist.gov</a:t>
            </a:r>
            <a:r>
              <a:rPr lang="en-US" sz="2400" b="0" dirty="0">
                <a:solidFill>
                  <a:schemeClr val="tx2">
                    <a:lumMod val="60000"/>
                    <a:lumOff val="40000"/>
                  </a:schemeClr>
                </a:solidFill>
                <a:latin typeface="Arial" charset="0"/>
                <a:ea typeface="Arial" charset="0"/>
                <a:cs typeface="Arial" charset="0"/>
              </a:rPr>
              <a:t> </a:t>
            </a:r>
          </a:p>
        </p:txBody>
      </p:sp>
      <p:sp>
        <p:nvSpPr>
          <p:cNvPr id="6" name="Title 5"/>
          <p:cNvSpPr>
            <a:spLocks noGrp="1"/>
          </p:cNvSpPr>
          <p:nvPr>
            <p:ph type="title" idx="4294967295"/>
          </p:nvPr>
        </p:nvSpPr>
        <p:spPr>
          <a:xfrm>
            <a:off x="921329" y="469687"/>
            <a:ext cx="6196905" cy="571500"/>
          </a:xfrm>
        </p:spPr>
        <p:txBody>
          <a:bodyPr>
            <a:noAutofit/>
          </a:bodyPr>
          <a:lstStyle/>
          <a:p>
            <a:pPr algn="l"/>
            <a:r>
              <a:rPr lang="en-US" sz="2800" b="1" dirty="0">
                <a:solidFill>
                  <a:schemeClr val="tx1">
                    <a:lumMod val="65000"/>
                    <a:lumOff val="35000"/>
                  </a:schemeClr>
                </a:solidFill>
                <a:latin typeface="Arial"/>
                <a:cs typeface="Arial"/>
              </a:rPr>
              <a:t>Resources</a:t>
            </a:r>
            <a:br>
              <a:rPr lang="en-US" sz="2400" b="1" dirty="0">
                <a:solidFill>
                  <a:schemeClr val="tx1">
                    <a:lumMod val="65000"/>
                    <a:lumOff val="35000"/>
                  </a:schemeClr>
                </a:solidFill>
                <a:latin typeface="Arial"/>
                <a:cs typeface="Arial"/>
              </a:rPr>
            </a:br>
            <a:r>
              <a:rPr lang="en-US" sz="1200" i="1" dirty="0">
                <a:solidFill>
                  <a:schemeClr val="tx1">
                    <a:lumMod val="65000"/>
                    <a:lumOff val="35000"/>
                  </a:schemeClr>
                </a:solidFill>
                <a:latin typeface="Arial"/>
                <a:cs typeface="Arial"/>
              </a:rPr>
              <a:t>Where to Learn More and Stay Current</a:t>
            </a:r>
          </a:p>
        </p:txBody>
      </p:sp>
      <p:grpSp>
        <p:nvGrpSpPr>
          <p:cNvPr id="10" name="Group 9"/>
          <p:cNvGrpSpPr/>
          <p:nvPr/>
        </p:nvGrpSpPr>
        <p:grpSpPr>
          <a:xfrm>
            <a:off x="6982691" y="4038586"/>
            <a:ext cx="1674592" cy="1847219"/>
            <a:chOff x="1154480" y="4219997"/>
            <a:chExt cx="1364384" cy="1311537"/>
          </a:xfrm>
        </p:grpSpPr>
        <p:sp>
          <p:nvSpPr>
            <p:cNvPr id="9" name="Rectangle 8"/>
            <p:cNvSpPr/>
            <p:nvPr/>
          </p:nvSpPr>
          <p:spPr>
            <a:xfrm>
              <a:off x="1154480" y="4219997"/>
              <a:ext cx="1364384" cy="1311537"/>
            </a:xfrm>
            <a:prstGeom prst="rect">
              <a:avLst/>
            </a:prstGeom>
            <a:solidFill>
              <a:schemeClr val="accent5">
                <a:lumMod val="50000"/>
              </a:schemeClr>
            </a:solidFill>
            <a:ln>
              <a:solidFill>
                <a:srgbClr val="21596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prstClr val="white"/>
                </a:solidFill>
                <a:latin typeface="Calibri"/>
              </a:endParaRPr>
            </a:p>
          </p:txBody>
        </p:sp>
        <p:pic>
          <p:nvPicPr>
            <p:cNvPr id="25" name="Picture 24"/>
            <p:cNvPicPr>
              <a:picLocks noChangeAspect="1"/>
            </p:cNvPicPr>
            <p:nvPr/>
          </p:nvPicPr>
          <p:blipFill>
            <a:blip r:embed="rId6"/>
            <a:stretch>
              <a:fillRect/>
            </a:stretch>
          </p:blipFill>
          <p:spPr>
            <a:xfrm>
              <a:off x="1279001" y="4345952"/>
              <a:ext cx="1116248" cy="1076696"/>
            </a:xfrm>
            <a:prstGeom prst="rect">
              <a:avLst/>
            </a:prstGeom>
          </p:spPr>
        </p:pic>
      </p:grpSp>
      <p:sp>
        <p:nvSpPr>
          <p:cNvPr id="7" name="Slide Number Placeholder 4"/>
          <p:cNvSpPr txBox="1">
            <a:spLocks/>
          </p:cNvSpPr>
          <p:nvPr/>
        </p:nvSpPr>
        <p:spPr>
          <a:xfrm>
            <a:off x="7226198" y="6538259"/>
            <a:ext cx="16002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783"/>
            <a:r>
              <a:rPr lang="en-US" sz="900" dirty="0">
                <a:solidFill>
                  <a:prstClr val="black">
                    <a:tint val="75000"/>
                  </a:prstClr>
                </a:solidFill>
              </a:rPr>
              <a:t>19</a:t>
            </a:r>
          </a:p>
        </p:txBody>
      </p:sp>
    </p:spTree>
    <p:extLst>
      <p:ext uri="{BB962C8B-B14F-4D97-AF65-F5344CB8AC3E}">
        <p14:creationId xmlns:p14="http://schemas.microsoft.com/office/powerpoint/2010/main" val="52862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131" y="114871"/>
            <a:ext cx="8830732" cy="879075"/>
          </a:xfrm>
        </p:spPr>
        <p:txBody>
          <a:bodyPr/>
          <a:lstStyle/>
          <a:p>
            <a:pPr>
              <a:lnSpc>
                <a:spcPct val="100000"/>
              </a:lnSpc>
            </a:pPr>
            <a:r>
              <a:rPr lang="en-US" sz="2800" dirty="0"/>
              <a:t>Charter for Continued Development and Evolution</a:t>
            </a:r>
            <a:endParaRPr lang="en-US" sz="1600" dirty="0"/>
          </a:p>
        </p:txBody>
      </p:sp>
      <p:sp>
        <p:nvSpPr>
          <p:cNvPr id="4" name="Content Placeholder 3"/>
          <p:cNvSpPr>
            <a:spLocks noGrp="1"/>
          </p:cNvSpPr>
          <p:nvPr>
            <p:ph idx="1"/>
          </p:nvPr>
        </p:nvSpPr>
        <p:spPr>
          <a:xfrm>
            <a:off x="865172" y="1315679"/>
            <a:ext cx="7770987" cy="5451404"/>
          </a:xfrm>
        </p:spPr>
        <p:txBody>
          <a:bodyPr>
            <a:normAutofit lnSpcReduction="10000"/>
          </a:bodyPr>
          <a:lstStyle/>
          <a:p>
            <a:pPr marL="0" indent="0" algn="ctr"/>
            <a:r>
              <a:rPr lang="en-US" sz="1575" dirty="0"/>
              <a:t>Amends the National Institute of Standards and Technology Act</a:t>
            </a:r>
            <a:r>
              <a:rPr lang="de-DE" sz="1575" dirty="0"/>
              <a:t> to say:</a:t>
            </a:r>
          </a:p>
          <a:p>
            <a:pPr marL="0" indent="0" algn="ctr"/>
            <a:r>
              <a:rPr lang="en-US" sz="2625" i="1" dirty="0"/>
              <a:t>“</a:t>
            </a:r>
            <a:r>
              <a:rPr lang="is-IS" sz="2625" i="1" dirty="0"/>
              <a:t>…</a:t>
            </a:r>
            <a:r>
              <a:rPr lang="en-US" sz="2700" i="1" dirty="0"/>
              <a:t>on an ongoing basis, facilitate and support the development of a voluntary, consensus-based, industry-led set of standards, guidelines, best practices, methodologies, procedures, and processes to cost-effectively reduce cyber risks to critical infrastructure</a:t>
            </a:r>
            <a:r>
              <a:rPr lang="en-US" sz="2700" dirty="0"/>
              <a:t>”</a:t>
            </a:r>
            <a:endParaRPr lang="en-US" sz="2625" i="1" dirty="0"/>
          </a:p>
          <a:p>
            <a:pPr marL="0" indent="0" algn="ctr"/>
            <a:endParaRPr lang="en-US" sz="1200" i="1" dirty="0"/>
          </a:p>
          <a:p>
            <a:pPr marL="0" indent="0" algn="ctr"/>
            <a:endParaRPr lang="en-US" i="1" dirty="0"/>
          </a:p>
          <a:p>
            <a:pPr marL="0" indent="0" algn="ctr"/>
            <a:endParaRPr lang="en-US" i="1" dirty="0"/>
          </a:p>
          <a:p>
            <a:pPr marL="0" indent="0" algn="ctr"/>
            <a:endParaRPr lang="en-US" i="1" dirty="0"/>
          </a:p>
          <a:p>
            <a:pPr marL="0" indent="0" algn="ctr"/>
            <a:endParaRPr lang="en-US" i="1" dirty="0"/>
          </a:p>
          <a:p>
            <a:pPr marL="0" indent="0" algn="ctr"/>
            <a:endParaRPr lang="en-US" i="1" dirty="0"/>
          </a:p>
          <a:p>
            <a:pPr marL="0" indent="0" algn="ctr"/>
            <a:endParaRPr lang="en-US" i="1" dirty="0"/>
          </a:p>
          <a:p>
            <a:pPr marL="0" indent="0" algn="ctr"/>
            <a:endParaRPr lang="en-US" i="1" dirty="0"/>
          </a:p>
          <a:p>
            <a:pPr marL="0" indent="0" algn="ctr"/>
            <a:r>
              <a:rPr lang="en-US" sz="1800" dirty="0"/>
              <a:t>Cybersecurity Enhancement Act of 2014</a:t>
            </a:r>
          </a:p>
          <a:p>
            <a:pPr marL="0" indent="0" algn="ctr"/>
            <a:r>
              <a:rPr lang="en-US" sz="1200" dirty="0"/>
              <a:t>18 December 2014</a:t>
            </a:r>
            <a:endParaRPr lang="en-US" sz="1425" dirty="0">
              <a:solidFill>
                <a:schemeClr val="tx2">
                  <a:lumMod val="60000"/>
                  <a:lumOff val="40000"/>
                </a:schemeClr>
              </a:solidFill>
            </a:endParaRPr>
          </a:p>
          <a:p>
            <a:pPr>
              <a:buFont typeface="Arial"/>
              <a:buChar char="•"/>
            </a:pPr>
            <a:endParaRPr lang="en-US" sz="1425" dirty="0"/>
          </a:p>
          <a:p>
            <a:endParaRPr lang="en-US" b="1" dirty="0"/>
          </a:p>
        </p:txBody>
      </p:sp>
      <p:sp>
        <p:nvSpPr>
          <p:cNvPr id="11" name="Oval 10"/>
          <p:cNvSpPr>
            <a:spLocks noChangeAspect="1"/>
          </p:cNvSpPr>
          <p:nvPr/>
        </p:nvSpPr>
        <p:spPr>
          <a:xfrm>
            <a:off x="3851010" y="4041381"/>
            <a:ext cx="1799310" cy="1638982"/>
          </a:xfrm>
          <a:prstGeom prst="ellipse">
            <a:avLst/>
          </a:prstGeom>
          <a:blipFill>
            <a:blip r:embed="rId3"/>
            <a:srcRect/>
            <a:stretch>
              <a:fillRect l="-25000" r="-25000"/>
            </a:stretch>
          </a:blipFill>
          <a:ln w="57150" cmpd="thickThin">
            <a:solidFill>
              <a:schemeClr val="accent5">
                <a:lumMod val="50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defTabSz="342892"/>
            <a:endParaRPr lang="en-US" sz="1350" dirty="0">
              <a:solidFill>
                <a:prstClr val="white">
                  <a:hueOff val="0"/>
                  <a:satOff val="0"/>
                  <a:lumOff val="0"/>
                  <a:alphaOff val="0"/>
                </a:prstClr>
              </a:solidFill>
              <a:latin typeface="Calibri"/>
            </a:endParaRPr>
          </a:p>
        </p:txBody>
      </p:sp>
      <p:sp>
        <p:nvSpPr>
          <p:cNvPr id="6" name="Slide Number Placeholder 4"/>
          <p:cNvSpPr>
            <a:spLocks noGrp="1"/>
          </p:cNvSpPr>
          <p:nvPr>
            <p:ph type="sldNum" sz="quarter" idx="12"/>
          </p:nvPr>
        </p:nvSpPr>
        <p:spPr>
          <a:xfrm>
            <a:off x="7414491" y="6484993"/>
            <a:ext cx="1600200" cy="273844"/>
          </a:xfrm>
        </p:spPr>
        <p:txBody>
          <a:bodyPr/>
          <a:lstStyle/>
          <a:p>
            <a:fld id="{C90B5FB4-1AE6-4CC4-B374-7CA8E5916470}" type="slidenum">
              <a:rPr lang="en-US">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4374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1638" y="324804"/>
            <a:ext cx="7541162" cy="742619"/>
          </a:xfrm>
        </p:spPr>
        <p:txBody>
          <a:bodyPr/>
          <a:lstStyle/>
          <a:p>
            <a:r>
              <a:rPr lang="en-US" sz="2800" dirty="0"/>
              <a:t>Input to </a:t>
            </a:r>
            <a:r>
              <a:rPr lang="en-US" sz="2800"/>
              <a:t>the Proposed Framework </a:t>
            </a:r>
            <a:r>
              <a:rPr lang="en-US" sz="2800" dirty="0"/>
              <a:t>Update</a:t>
            </a:r>
            <a:br>
              <a:rPr lang="en-US" sz="2100" dirty="0"/>
            </a:br>
            <a:r>
              <a:rPr lang="en-US" sz="1200" b="0" i="1" dirty="0"/>
              <a:t>Draft Cybersecurity Framework Version 1.1</a:t>
            </a:r>
            <a:endParaRPr lang="en-US" sz="825" b="0" i="1" dirty="0"/>
          </a:p>
        </p:txBody>
      </p:sp>
      <p:sp>
        <p:nvSpPr>
          <p:cNvPr id="6" name="Slide Number Placeholder 4"/>
          <p:cNvSpPr>
            <a:spLocks noGrp="1"/>
          </p:cNvSpPr>
          <p:nvPr>
            <p:ph type="sldNum" sz="quarter" idx="12"/>
          </p:nvPr>
        </p:nvSpPr>
        <p:spPr>
          <a:xfrm>
            <a:off x="7440056" y="6503255"/>
            <a:ext cx="1600200" cy="273844"/>
          </a:xfrm>
        </p:spPr>
        <p:txBody>
          <a:bodyPr/>
          <a:lstStyle/>
          <a:p>
            <a:fld id="{C90B5FB4-1AE6-4CC4-B374-7CA8E5916470}" type="slidenum">
              <a:rPr lang="en-US">
                <a:solidFill>
                  <a:prstClr val="black">
                    <a:tint val="75000"/>
                  </a:prstClr>
                </a:solidFill>
              </a:rPr>
              <a:pPr/>
              <a:t>3</a:t>
            </a:fld>
            <a:endParaRPr lang="en-US" dirty="0">
              <a:solidFill>
                <a:prstClr val="black">
                  <a:tint val="75000"/>
                </a:prstClr>
              </a:solidFill>
            </a:endParaRPr>
          </a:p>
        </p:txBody>
      </p:sp>
      <p:sp>
        <p:nvSpPr>
          <p:cNvPr id="7" name="Content Placeholder 3"/>
          <p:cNvSpPr txBox="1">
            <a:spLocks/>
          </p:cNvSpPr>
          <p:nvPr/>
        </p:nvSpPr>
        <p:spPr>
          <a:xfrm>
            <a:off x="457365" y="1183569"/>
            <a:ext cx="8582891" cy="5605157"/>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2400" b="1" dirty="0">
                <a:solidFill>
                  <a:prstClr val="black">
                    <a:lumMod val="65000"/>
                    <a:lumOff val="35000"/>
                  </a:prstClr>
                </a:solidFill>
              </a:rPr>
              <a:t>The Update was based on feedback from the cybersecurity community including:</a:t>
            </a:r>
          </a:p>
          <a:p>
            <a:pPr>
              <a:lnSpc>
                <a:spcPct val="150000"/>
              </a:lnSpc>
              <a:buFont typeface="Arial" charset="0"/>
              <a:buChar char="•"/>
            </a:pPr>
            <a:r>
              <a:rPr lang="en-US" sz="2400" b="1" dirty="0">
                <a:solidFill>
                  <a:prstClr val="black">
                    <a:lumMod val="65000"/>
                    <a:lumOff val="35000"/>
                  </a:prstClr>
                </a:solidFill>
              </a:rPr>
              <a:t>December 2015 request for information</a:t>
            </a:r>
          </a:p>
          <a:p>
            <a:pPr>
              <a:lnSpc>
                <a:spcPct val="150000"/>
              </a:lnSpc>
              <a:buFont typeface="Arial" charset="0"/>
              <a:buChar char="•"/>
            </a:pPr>
            <a:r>
              <a:rPr lang="en-US" sz="2400" b="1" dirty="0">
                <a:solidFill>
                  <a:prstClr val="black">
                    <a:lumMod val="65000"/>
                    <a:lumOff val="35000"/>
                  </a:prstClr>
                </a:solidFill>
              </a:rPr>
              <a:t>April 2016 Cybersecurity Framework workshop</a:t>
            </a:r>
          </a:p>
          <a:p>
            <a:pPr>
              <a:lnSpc>
                <a:spcPct val="150000"/>
              </a:lnSpc>
              <a:buFont typeface="Arial" charset="0"/>
              <a:buChar char="•"/>
            </a:pPr>
            <a:r>
              <a:rPr lang="en-US" sz="2400" b="1" dirty="0">
                <a:solidFill>
                  <a:prstClr val="black">
                    <a:lumMod val="65000"/>
                    <a:lumOff val="35000"/>
                  </a:prstClr>
                </a:solidFill>
              </a:rPr>
              <a:t>Lessons learned from Framework use</a:t>
            </a:r>
          </a:p>
          <a:p>
            <a:pPr>
              <a:lnSpc>
                <a:spcPct val="150000"/>
              </a:lnSpc>
              <a:buFont typeface="Arial" charset="0"/>
              <a:buChar char="•"/>
            </a:pPr>
            <a:r>
              <a:rPr lang="en-US" sz="2400" b="1" dirty="0">
                <a:solidFill>
                  <a:prstClr val="black">
                    <a:lumMod val="65000"/>
                    <a:lumOff val="35000"/>
                  </a:prstClr>
                </a:solidFill>
              </a:rPr>
              <a:t>Shared resources from industry partners</a:t>
            </a:r>
          </a:p>
          <a:p>
            <a:pPr>
              <a:lnSpc>
                <a:spcPct val="150000"/>
              </a:lnSpc>
              <a:buFont typeface="Arial" charset="0"/>
              <a:buChar char="•"/>
            </a:pPr>
            <a:r>
              <a:rPr lang="en-US" sz="2400" b="1" dirty="0">
                <a:solidFill>
                  <a:prstClr val="black">
                    <a:lumMod val="65000"/>
                    <a:lumOff val="35000"/>
                  </a:prstClr>
                </a:solidFill>
              </a:rPr>
              <a:t>Advances made in areas identified in the Roadmap issued with the Framework in February 2014</a:t>
            </a:r>
          </a:p>
        </p:txBody>
      </p:sp>
      <p:sp>
        <p:nvSpPr>
          <p:cNvPr id="8" name="Content Placeholder 3"/>
          <p:cNvSpPr txBox="1">
            <a:spLocks/>
          </p:cNvSpPr>
          <p:nvPr/>
        </p:nvSpPr>
        <p:spPr>
          <a:xfrm>
            <a:off x="1371930" y="4587163"/>
            <a:ext cx="6482666" cy="80007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endParaRPr lang="en-US" sz="1500" b="1" u="sng" dirty="0">
              <a:solidFill>
                <a:prstClr val="black">
                  <a:lumMod val="65000"/>
                  <a:lumOff val="35000"/>
                </a:prstClr>
              </a:solidFill>
            </a:endParaRPr>
          </a:p>
        </p:txBody>
      </p:sp>
      <p:sp>
        <p:nvSpPr>
          <p:cNvPr id="9" name="Content Placeholder 3"/>
          <p:cNvSpPr txBox="1">
            <a:spLocks/>
          </p:cNvSpPr>
          <p:nvPr/>
        </p:nvSpPr>
        <p:spPr>
          <a:xfrm>
            <a:off x="1434275" y="5637831"/>
            <a:ext cx="6629073" cy="50350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endParaRPr lang="en-US" sz="1500" b="1" dirty="0">
              <a:solidFill>
                <a:prstClr val="black">
                  <a:lumMod val="65000"/>
                  <a:lumOff val="35000"/>
                </a:prstClr>
              </a:solidFill>
            </a:endParaRPr>
          </a:p>
        </p:txBody>
      </p:sp>
    </p:spTree>
    <p:extLst>
      <p:ext uri="{BB962C8B-B14F-4D97-AF65-F5344CB8AC3E}">
        <p14:creationId xmlns:p14="http://schemas.microsoft.com/office/powerpoint/2010/main" val="275693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526" y="304800"/>
            <a:ext cx="8095674" cy="762000"/>
          </a:xfrm>
        </p:spPr>
        <p:txBody>
          <a:bodyPr/>
          <a:lstStyle/>
          <a:p>
            <a:r>
              <a:rPr lang="en-US" sz="2800" dirty="0"/>
              <a:t>Compatibility</a:t>
            </a:r>
            <a:br>
              <a:rPr lang="en-US" sz="2800" dirty="0"/>
            </a:br>
            <a:r>
              <a:rPr lang="en-US" sz="1200" b="0" i="1" dirty="0"/>
              <a:t>Draft Cybersecurity Framework Version 1.1</a:t>
            </a:r>
            <a:endParaRPr lang="en-US" sz="1200" dirty="0"/>
          </a:p>
        </p:txBody>
      </p:sp>
      <p:sp>
        <p:nvSpPr>
          <p:cNvPr id="5" name="Slide Number Placeholder 4"/>
          <p:cNvSpPr>
            <a:spLocks noGrp="1"/>
          </p:cNvSpPr>
          <p:nvPr>
            <p:ph type="sldNum" sz="quarter" idx="12"/>
          </p:nvPr>
        </p:nvSpPr>
        <p:spPr>
          <a:xfrm>
            <a:off x="7396018" y="6483873"/>
            <a:ext cx="1600200" cy="273844"/>
          </a:xfrm>
        </p:spPr>
        <p:txBody>
          <a:bodyPr/>
          <a:lstStyle/>
          <a:p>
            <a:fld id="{C90B5FB4-1AE6-4CC4-B374-7CA8E5916470}" type="slidenum">
              <a:rPr lang="en-US">
                <a:solidFill>
                  <a:prstClr val="black">
                    <a:tint val="75000"/>
                  </a:prstClr>
                </a:solidFill>
              </a:rPr>
              <a:pPr/>
              <a:t>4</a:t>
            </a:fld>
            <a:endParaRPr lang="en-US" dirty="0">
              <a:solidFill>
                <a:prstClr val="black">
                  <a:tint val="75000"/>
                </a:prstClr>
              </a:solidFill>
            </a:endParaRPr>
          </a:p>
        </p:txBody>
      </p:sp>
      <p:sp>
        <p:nvSpPr>
          <p:cNvPr id="6" name="TextBox 5"/>
          <p:cNvSpPr txBox="1"/>
          <p:nvPr/>
        </p:nvSpPr>
        <p:spPr>
          <a:xfrm>
            <a:off x="1256145" y="1607127"/>
            <a:ext cx="6280728" cy="369332"/>
          </a:xfrm>
          <a:prstGeom prst="rect">
            <a:avLst/>
          </a:prstGeom>
          <a:noFill/>
        </p:spPr>
        <p:txBody>
          <a:bodyPr wrap="square" rtlCol="0">
            <a:spAutoFit/>
          </a:bodyPr>
          <a:lstStyle/>
          <a:p>
            <a:endParaRPr lang="en-US" dirty="0"/>
          </a:p>
        </p:txBody>
      </p:sp>
      <p:sp>
        <p:nvSpPr>
          <p:cNvPr id="8" name="Rectangle 7"/>
          <p:cNvSpPr/>
          <p:nvPr/>
        </p:nvSpPr>
        <p:spPr>
          <a:xfrm>
            <a:off x="743528" y="1440343"/>
            <a:ext cx="8007926" cy="2259080"/>
          </a:xfrm>
          <a:prstGeom prst="rect">
            <a:avLst/>
          </a:prstGeom>
        </p:spPr>
        <p:txBody>
          <a:bodyPr wrap="square">
            <a:spAutoFit/>
          </a:bodyPr>
          <a:lstStyle/>
          <a:p>
            <a:pPr marL="396875" lvl="0" indent="-396875">
              <a:spcBef>
                <a:spcPct val="20000"/>
              </a:spcBef>
              <a:buFont typeface="Arial" panose="020B0604020202020204" pitchFamily="34" charset="0"/>
              <a:buChar char="•"/>
              <a:tabLst>
                <a:tab pos="461963" algn="l"/>
              </a:tabLst>
            </a:pPr>
            <a:r>
              <a:rPr lang="en-US" sz="2200" b="1" dirty="0">
                <a:solidFill>
                  <a:schemeClr val="tx1">
                    <a:lumMod val="65000"/>
                    <a:lumOff val="35000"/>
                  </a:schemeClr>
                </a:solidFill>
                <a:latin typeface="Arial" pitchFamily="34" charset="0"/>
                <a:cs typeface="Arial" pitchFamily="34" charset="0"/>
              </a:rPr>
              <a:t>Draft Version 1.1 of the Cybersecurity Framework seeks to </a:t>
            </a:r>
            <a:r>
              <a:rPr lang="en-US" sz="2200" b="1" dirty="0">
                <a:solidFill>
                  <a:schemeClr val="tx2">
                    <a:lumMod val="60000"/>
                    <a:lumOff val="40000"/>
                  </a:schemeClr>
                </a:solidFill>
                <a:latin typeface="Arial" pitchFamily="34" charset="0"/>
                <a:cs typeface="Arial" pitchFamily="34" charset="0"/>
              </a:rPr>
              <a:t>clarify, refine, and enhance </a:t>
            </a:r>
            <a:r>
              <a:rPr lang="en-US" sz="2200" b="1" dirty="0">
                <a:solidFill>
                  <a:schemeClr val="tx1">
                    <a:lumMod val="65000"/>
                    <a:lumOff val="35000"/>
                  </a:schemeClr>
                </a:solidFill>
                <a:latin typeface="Arial" pitchFamily="34" charset="0"/>
                <a:cs typeface="Arial" pitchFamily="34" charset="0"/>
              </a:rPr>
              <a:t>the Framework</a:t>
            </a:r>
          </a:p>
          <a:p>
            <a:pPr lvl="0">
              <a:spcBef>
                <a:spcPct val="20000"/>
              </a:spcBef>
              <a:tabLst>
                <a:tab pos="461963" algn="l"/>
              </a:tabLst>
            </a:pPr>
            <a:endParaRPr lang="en-US" sz="2200" b="1" dirty="0">
              <a:solidFill>
                <a:schemeClr val="tx1">
                  <a:lumMod val="65000"/>
                  <a:lumOff val="35000"/>
                </a:schemeClr>
              </a:solidFill>
              <a:latin typeface="Arial" pitchFamily="34" charset="0"/>
              <a:cs typeface="Arial" pitchFamily="34" charset="0"/>
            </a:endParaRPr>
          </a:p>
          <a:p>
            <a:pPr marL="342900" lvl="0" indent="-342900">
              <a:spcBef>
                <a:spcPct val="20000"/>
              </a:spcBef>
              <a:buFont typeface="Arial" panose="020B0604020202020204" pitchFamily="34" charset="0"/>
              <a:buChar char="•"/>
            </a:pPr>
            <a:r>
              <a:rPr lang="en-US" sz="2200" b="1" dirty="0">
                <a:solidFill>
                  <a:schemeClr val="tx1">
                    <a:lumMod val="65000"/>
                    <a:lumOff val="35000"/>
                  </a:schemeClr>
                </a:solidFill>
                <a:latin typeface="Arial" pitchFamily="34" charset="0"/>
                <a:cs typeface="Arial" pitchFamily="34" charset="0"/>
              </a:rPr>
              <a:t>Industry feedback through workshops and RFIs has made it clear that </a:t>
            </a:r>
            <a:r>
              <a:rPr lang="en-US" sz="2200" b="1" dirty="0">
                <a:solidFill>
                  <a:schemeClr val="tx2">
                    <a:lumMod val="60000"/>
                    <a:lumOff val="40000"/>
                  </a:schemeClr>
                </a:solidFill>
                <a:latin typeface="Arial" pitchFamily="34" charset="0"/>
                <a:cs typeface="Arial" pitchFamily="34" charset="0"/>
              </a:rPr>
              <a:t>change should be minimal </a:t>
            </a:r>
            <a:r>
              <a:rPr lang="en-US" sz="2200" b="1" dirty="0">
                <a:solidFill>
                  <a:schemeClr val="tx1">
                    <a:lumMod val="65000"/>
                    <a:lumOff val="35000"/>
                  </a:schemeClr>
                </a:solidFill>
                <a:latin typeface="Arial" pitchFamily="34" charset="0"/>
                <a:cs typeface="Arial" pitchFamily="34" charset="0"/>
              </a:rPr>
              <a:t>and that the Framework must remain compatible with v1.0</a:t>
            </a:r>
          </a:p>
        </p:txBody>
      </p:sp>
      <p:sp>
        <p:nvSpPr>
          <p:cNvPr id="11" name="TextBox 10"/>
          <p:cNvSpPr txBox="1"/>
          <p:nvPr/>
        </p:nvSpPr>
        <p:spPr>
          <a:xfrm>
            <a:off x="3223490" y="4006907"/>
            <a:ext cx="2346037" cy="1107996"/>
          </a:xfrm>
          <a:prstGeom prst="rect">
            <a:avLst/>
          </a:prstGeom>
          <a:noFill/>
        </p:spPr>
        <p:txBody>
          <a:bodyPr wrap="square" rtlCol="0">
            <a:spAutoFit/>
          </a:bodyPr>
          <a:lstStyle/>
          <a:p>
            <a:r>
              <a:rPr lang="en-US" sz="2200" b="1" dirty="0">
                <a:solidFill>
                  <a:schemeClr val="tx1">
                    <a:lumMod val="65000"/>
                    <a:lumOff val="35000"/>
                  </a:schemeClr>
                </a:solidFill>
                <a:latin typeface="Arial" pitchFamily="34" charset="0"/>
                <a:cs typeface="Arial" pitchFamily="34" charset="0"/>
              </a:rPr>
              <a:t>CHANGES… 0</a:t>
            </a:r>
          </a:p>
          <a:p>
            <a:r>
              <a:rPr lang="en-US" sz="2200" b="1" dirty="0">
                <a:solidFill>
                  <a:schemeClr val="tx1">
                    <a:lumMod val="65000"/>
                    <a:lumOff val="35000"/>
                  </a:schemeClr>
                </a:solidFill>
                <a:latin typeface="Arial" pitchFamily="34" charset="0"/>
                <a:cs typeface="Arial" pitchFamily="34" charset="0"/>
              </a:rPr>
              <a:t>DELETIONS… 0</a:t>
            </a:r>
          </a:p>
          <a:p>
            <a:endParaRPr lang="en-US" sz="2200" b="1" dirty="0">
              <a:solidFill>
                <a:schemeClr val="tx1">
                  <a:lumMod val="65000"/>
                  <a:lumOff val="35000"/>
                </a:schemeClr>
              </a:solidFill>
              <a:latin typeface="Arial" pitchFamily="34" charset="0"/>
              <a:cs typeface="Arial" pitchFamily="34" charset="0"/>
            </a:endParaRPr>
          </a:p>
        </p:txBody>
      </p:sp>
      <p:sp>
        <p:nvSpPr>
          <p:cNvPr id="12" name="TextBox 11"/>
          <p:cNvSpPr txBox="1"/>
          <p:nvPr/>
        </p:nvSpPr>
        <p:spPr>
          <a:xfrm>
            <a:off x="621146" y="5059835"/>
            <a:ext cx="8252690" cy="2062103"/>
          </a:xfrm>
          <a:prstGeom prst="rect">
            <a:avLst/>
          </a:prstGeom>
          <a:noFill/>
        </p:spPr>
        <p:txBody>
          <a:bodyPr wrap="square" rtlCol="0">
            <a:spAutoFit/>
          </a:bodyPr>
          <a:lstStyle/>
          <a:p>
            <a:pPr algn="ctr"/>
            <a:r>
              <a:rPr lang="en-US" sz="2200" b="1" dirty="0">
                <a:solidFill>
                  <a:schemeClr val="tx1">
                    <a:lumMod val="65000"/>
                    <a:lumOff val="35000"/>
                  </a:schemeClr>
                </a:solidFill>
                <a:latin typeface="Arial" pitchFamily="34" charset="0"/>
                <a:cs typeface="Arial" pitchFamily="34" charset="0"/>
              </a:rPr>
              <a:t>FULLY BACKWARDS COMPATIBLE!</a:t>
            </a:r>
          </a:p>
          <a:p>
            <a:endParaRPr lang="en-US" sz="2200" b="1" dirty="0">
              <a:solidFill>
                <a:schemeClr val="tx1">
                  <a:lumMod val="65000"/>
                  <a:lumOff val="35000"/>
                </a:schemeClr>
              </a:solidFill>
              <a:latin typeface="Arial" pitchFamily="34" charset="0"/>
              <a:cs typeface="Arial" pitchFamily="34" charset="0"/>
            </a:endParaRPr>
          </a:p>
          <a:p>
            <a:pPr marL="342900" indent="-342900">
              <a:buFont typeface="Arial" charset="0"/>
              <a:buChar char="•"/>
            </a:pPr>
            <a:r>
              <a:rPr lang="en-US" sz="2200" b="1" dirty="0">
                <a:solidFill>
                  <a:schemeClr val="tx1">
                    <a:lumMod val="65000"/>
                    <a:lumOff val="35000"/>
                  </a:schemeClr>
                </a:solidFill>
                <a:latin typeface="Arial" pitchFamily="34" charset="0"/>
                <a:cs typeface="Arial" pitchFamily="34" charset="0"/>
              </a:rPr>
              <a:t>Additions including new categories and subcategories do not invalidate existing v1.0 work products</a:t>
            </a:r>
          </a:p>
          <a:p>
            <a:endParaRPr lang="en-US" sz="2200" b="1" dirty="0">
              <a:solidFill>
                <a:schemeClr val="tx1">
                  <a:lumMod val="65000"/>
                  <a:lumOff val="35000"/>
                </a:schemeClr>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172669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526" y="304800"/>
            <a:ext cx="8019474" cy="762000"/>
          </a:xfrm>
        </p:spPr>
        <p:txBody>
          <a:bodyPr/>
          <a:lstStyle/>
          <a:p>
            <a:r>
              <a:rPr lang="en-US" sz="2800" dirty="0"/>
              <a:t>Proposed Core Updates</a:t>
            </a:r>
            <a:br>
              <a:rPr lang="en-US" sz="2800" dirty="0"/>
            </a:br>
            <a:r>
              <a:rPr lang="en-US" sz="1200" b="0" i="1" dirty="0"/>
              <a:t>Draft Cybersecurity Framework Version 1.1</a:t>
            </a:r>
            <a:endParaRPr lang="en-US" sz="1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656087"/>
              </p:ext>
            </p:extLst>
          </p:nvPr>
        </p:nvGraphicFramePr>
        <p:xfrm>
          <a:off x="286655" y="1203035"/>
          <a:ext cx="8709563" cy="5012054"/>
        </p:xfrm>
        <a:graphic>
          <a:graphicData uri="http://schemas.openxmlformats.org/drawingml/2006/table">
            <a:tbl>
              <a:tblPr firstRow="1" bandRow="1">
                <a:tableStyleId>{5C22544A-7EE6-4342-B048-85BDC9FD1C3A}</a:tableStyleId>
              </a:tblPr>
              <a:tblGrid>
                <a:gridCol w="1820333">
                  <a:extLst>
                    <a:ext uri="{9D8B030D-6E8A-4147-A177-3AD203B41FA5}">
                      <a16:colId xmlns:a16="http://schemas.microsoft.com/office/drawing/2014/main" val="20000"/>
                    </a:ext>
                  </a:extLst>
                </a:gridCol>
                <a:gridCol w="1380046">
                  <a:extLst>
                    <a:ext uri="{9D8B030D-6E8A-4147-A177-3AD203B41FA5}">
                      <a16:colId xmlns:a16="http://schemas.microsoft.com/office/drawing/2014/main" val="20001"/>
                    </a:ext>
                  </a:extLst>
                </a:gridCol>
                <a:gridCol w="1380046">
                  <a:extLst>
                    <a:ext uri="{9D8B030D-6E8A-4147-A177-3AD203B41FA5}">
                      <a16:colId xmlns:a16="http://schemas.microsoft.com/office/drawing/2014/main" val="20002"/>
                    </a:ext>
                  </a:extLst>
                </a:gridCol>
                <a:gridCol w="4129138">
                  <a:extLst>
                    <a:ext uri="{9D8B030D-6E8A-4147-A177-3AD203B41FA5}">
                      <a16:colId xmlns:a16="http://schemas.microsoft.com/office/drawing/2014/main" val="20003"/>
                    </a:ext>
                  </a:extLst>
                </a:gridCol>
              </a:tblGrid>
              <a:tr h="421957">
                <a:tc>
                  <a:txBody>
                    <a:bodyPr/>
                    <a:lstStyle/>
                    <a:p>
                      <a:r>
                        <a:rPr lang="en-US" sz="2000" dirty="0"/>
                        <a:t>Component</a:t>
                      </a:r>
                      <a:endParaRPr lang="en-US" sz="2000" b="1" dirty="0">
                        <a:latin typeface="Arial" panose="020B0604020202020204" pitchFamily="34" charset="0"/>
                        <a:cs typeface="Arial" panose="020B0604020202020204" pitchFamily="34" charset="0"/>
                      </a:endParaRPr>
                    </a:p>
                  </a:txBody>
                  <a:tcPr marL="68580" marR="68580" marT="34290" marB="34290"/>
                </a:tc>
                <a:tc>
                  <a:txBody>
                    <a:bodyPr/>
                    <a:lstStyle/>
                    <a:p>
                      <a:r>
                        <a:rPr lang="en-US" sz="2000" dirty="0"/>
                        <a:t>Version 1.0</a:t>
                      </a:r>
                      <a:endParaRPr lang="en-US" sz="2000" b="1" dirty="0">
                        <a:latin typeface="Arial" panose="020B0604020202020204" pitchFamily="34" charset="0"/>
                        <a:cs typeface="Arial" panose="020B0604020202020204" pitchFamily="34" charset="0"/>
                      </a:endParaRPr>
                    </a:p>
                  </a:txBody>
                  <a:tcPr marL="68580" marR="68580" marT="34290" marB="34290"/>
                </a:tc>
                <a:tc>
                  <a:txBody>
                    <a:bodyPr/>
                    <a:lstStyle/>
                    <a:p>
                      <a:r>
                        <a:rPr lang="en-US" sz="2000" dirty="0"/>
                        <a:t>Version 1.1</a:t>
                      </a:r>
                      <a:endParaRPr lang="en-US" sz="2000" b="1" dirty="0">
                        <a:latin typeface="Arial" panose="020B0604020202020204" pitchFamily="34" charset="0"/>
                        <a:cs typeface="Arial" panose="020B0604020202020204" pitchFamily="34" charset="0"/>
                      </a:endParaRPr>
                    </a:p>
                  </a:txBody>
                  <a:tcPr marL="68580" marR="68580" marT="34290" marB="34290"/>
                </a:tc>
                <a:tc>
                  <a:txBody>
                    <a:bodyPr/>
                    <a:lstStyle/>
                    <a:p>
                      <a:r>
                        <a:rPr lang="en-US" sz="2000" dirty="0"/>
                        <a:t>Comments</a:t>
                      </a:r>
                      <a:endParaRPr lang="en-US" sz="20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421957">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Functions</a:t>
                      </a:r>
                    </a:p>
                  </a:txBody>
                  <a:tcPr marL="68580" marR="68580" marT="34290" marB="34290"/>
                </a:tc>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5</a:t>
                      </a:r>
                    </a:p>
                  </a:txBody>
                  <a:tcPr marL="68580" marR="68580" marT="34290" marB="34290"/>
                </a:tc>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5</a:t>
                      </a:r>
                    </a:p>
                  </a:txBody>
                  <a:tcPr marL="68580" marR="68580" marT="34290" marB="34290"/>
                </a:tc>
                <a:tc>
                  <a:txBody>
                    <a:bodyPr/>
                    <a:lstStyle/>
                    <a:p>
                      <a:pPr marL="342900" indent="-342900">
                        <a:buFont typeface="Arial" panose="020B0604020202020204" pitchFamily="34"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No modification</a:t>
                      </a:r>
                    </a:p>
                  </a:txBody>
                  <a:tcPr marL="68580" marR="68580" marT="34290" marB="34290"/>
                </a:tc>
                <a:extLst>
                  <a:ext uri="{0D108BD9-81ED-4DB2-BD59-A6C34878D82A}">
                    <a16:rowId xmlns:a16="http://schemas.microsoft.com/office/drawing/2014/main" val="10001"/>
                  </a:ext>
                </a:extLst>
              </a:tr>
              <a:tr h="572243">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Categories</a:t>
                      </a:r>
                    </a:p>
                  </a:txBody>
                  <a:tcPr marL="68580" marR="68580" marT="34290" marB="34290"/>
                </a:tc>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22</a:t>
                      </a:r>
                    </a:p>
                  </a:txBody>
                  <a:tcPr marL="68580" marR="68580" marT="34290" marB="34290"/>
                </a:tc>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23</a:t>
                      </a:r>
                    </a:p>
                  </a:txBody>
                  <a:tcPr marL="68580" marR="68580" marT="34290" marB="34290"/>
                </a:tc>
                <a:tc>
                  <a:txBody>
                    <a:bodyPr/>
                    <a:lstStyle/>
                    <a:p>
                      <a:pPr marL="285750" indent="-285750">
                        <a:buFont typeface="Arial"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Added a new category in ID.SC </a:t>
                      </a:r>
                      <a:r>
                        <a:rPr lang="mr-IN" sz="2000" kern="1200" dirty="0">
                          <a:solidFill>
                            <a:schemeClr val="tx1">
                              <a:lumMod val="75000"/>
                              <a:lumOff val="25000"/>
                            </a:schemeClr>
                          </a:solidFill>
                          <a:latin typeface="Arial" panose="020B0604020202020204" pitchFamily="34" charset="0"/>
                          <a:ea typeface="+mn-ea"/>
                          <a:cs typeface="+mn-cs"/>
                        </a:rPr>
                        <a:t>–</a:t>
                      </a: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 Supply Chain </a:t>
                      </a:r>
                    </a:p>
                    <a:p>
                      <a:pPr marL="285750" indent="-285750">
                        <a:buFont typeface="Arial"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Expanded PR.AC to include identity management, authentication,</a:t>
                      </a:r>
                      <a:r>
                        <a:rPr lang="en-US" sz="2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and identity proofing</a:t>
                      </a:r>
                      <a:endParaRPr lang="en-US" sz="20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1274541">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Subcategories</a:t>
                      </a:r>
                    </a:p>
                  </a:txBody>
                  <a:tcPr marL="68580" marR="68580" marT="34290" marB="34290"/>
                </a:tc>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98</a:t>
                      </a:r>
                    </a:p>
                  </a:txBody>
                  <a:tcPr marL="68580" marR="68580" marT="34290" marB="34290"/>
                </a:tc>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106</a:t>
                      </a:r>
                    </a:p>
                  </a:txBody>
                  <a:tcPr marL="68580" marR="68580" marT="34290" marB="34290"/>
                </a:tc>
                <a:tc>
                  <a:txBody>
                    <a:bodyPr/>
                    <a:lstStyle/>
                    <a:p>
                      <a:pPr marL="285750" indent="-285750">
                        <a:buFont typeface="Arial"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Added 5 Subcategories in ID.SC</a:t>
                      </a:r>
                    </a:p>
                    <a:p>
                      <a:pPr marL="285750" indent="-285750">
                        <a:buFont typeface="Arial"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Added 1 subcategory in PR.DS</a:t>
                      </a:r>
                    </a:p>
                    <a:p>
                      <a:pPr marL="285750" indent="-285750">
                        <a:buFont typeface="Arial"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Added 1 subcategory in PR.AC</a:t>
                      </a:r>
                    </a:p>
                    <a:p>
                      <a:pPr marL="285750" indent="-285750">
                        <a:buFont typeface="Arial"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Added 1 subcategory in PR.PT</a:t>
                      </a:r>
                    </a:p>
                    <a:p>
                      <a:pPr marL="285750" indent="-285750">
                        <a:buFont typeface="Arial"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Clarified language in 7 others</a:t>
                      </a:r>
                    </a:p>
                  </a:txBody>
                  <a:tcPr marL="68580" marR="68580" marT="34290" marB="34290"/>
                </a:tc>
                <a:extLst>
                  <a:ext uri="{0D108BD9-81ED-4DB2-BD59-A6C34878D82A}">
                    <a16:rowId xmlns:a16="http://schemas.microsoft.com/office/drawing/2014/main" val="10003"/>
                  </a:ext>
                </a:extLst>
              </a:tr>
              <a:tr h="421957">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Informative References</a:t>
                      </a:r>
                    </a:p>
                  </a:txBody>
                  <a:tcPr marL="68580" marR="68580" marT="34290" marB="34290"/>
                </a:tc>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5</a:t>
                      </a:r>
                    </a:p>
                  </a:txBody>
                  <a:tcPr marL="68580" marR="68580" marT="34290" marB="34290"/>
                </a:tc>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5</a:t>
                      </a:r>
                    </a:p>
                  </a:txBody>
                  <a:tcPr marL="68580" marR="68580" marT="34290" marB="34290"/>
                </a:tc>
                <a:tc>
                  <a:txBody>
                    <a:bodyPr/>
                    <a:lstStyle/>
                    <a:p>
                      <a:pPr marL="342900" indent="-342900">
                        <a:buFont typeface="Arial" panose="020B0604020202020204" pitchFamily="34"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No modification</a:t>
                      </a:r>
                    </a:p>
                  </a:txBody>
                  <a:tcPr marL="68580" marR="68580" marT="34290" marB="34290"/>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a:xfrm>
            <a:off x="7396018" y="6483873"/>
            <a:ext cx="1600200" cy="273844"/>
          </a:xfrm>
        </p:spPr>
        <p:txBody>
          <a:bodyPr/>
          <a:lstStyle/>
          <a:p>
            <a:fld id="{C90B5FB4-1AE6-4CC4-B374-7CA8E5916470}" type="slidenum">
              <a:rPr lang="en-US">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68607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pPr marL="0" indent="0">
              <a:lnSpc>
                <a:spcPct val="120000"/>
              </a:lnSpc>
            </a:pPr>
            <a:r>
              <a:rPr lang="en-US" sz="2600" b="1" dirty="0">
                <a:solidFill>
                  <a:prstClr val="black">
                    <a:lumMod val="65000"/>
                    <a:lumOff val="35000"/>
                  </a:prstClr>
                </a:solidFill>
              </a:rPr>
              <a:t>Several major themes were identified and considered during the update which included:</a:t>
            </a:r>
          </a:p>
          <a:p>
            <a:pPr>
              <a:lnSpc>
                <a:spcPct val="150000"/>
              </a:lnSpc>
              <a:buFont typeface="Arial" panose="020B0604020202020204" pitchFamily="34" charset="0"/>
              <a:buChar char="•"/>
            </a:pPr>
            <a:r>
              <a:rPr lang="en-US" sz="2600" b="1" dirty="0">
                <a:solidFill>
                  <a:prstClr val="black">
                    <a:lumMod val="65000"/>
                    <a:lumOff val="35000"/>
                  </a:prstClr>
                </a:solidFill>
              </a:rPr>
              <a:t>Strengthening authentication &amp; identity management in the Framework Core</a:t>
            </a:r>
          </a:p>
          <a:p>
            <a:pPr>
              <a:lnSpc>
                <a:spcPct val="150000"/>
              </a:lnSpc>
              <a:buFont typeface="Arial" panose="020B0604020202020204" pitchFamily="34" charset="0"/>
              <a:buChar char="•"/>
            </a:pPr>
            <a:r>
              <a:rPr lang="en-US" sz="2600" b="1" dirty="0">
                <a:solidFill>
                  <a:prstClr val="black">
                    <a:lumMod val="65000"/>
                    <a:lumOff val="35000"/>
                  </a:prstClr>
                </a:solidFill>
              </a:rPr>
              <a:t>Guidance for acquisition and supply chain risk management (SCRM)</a:t>
            </a:r>
          </a:p>
          <a:p>
            <a:pPr>
              <a:lnSpc>
                <a:spcPct val="150000"/>
              </a:lnSpc>
              <a:buFont typeface="Arial" panose="020B0604020202020204" pitchFamily="34" charset="0"/>
              <a:buChar char="•"/>
            </a:pPr>
            <a:r>
              <a:rPr lang="en-US" sz="2600" b="1" dirty="0">
                <a:solidFill>
                  <a:prstClr val="black">
                    <a:lumMod val="65000"/>
                    <a:lumOff val="35000"/>
                  </a:prstClr>
                </a:solidFill>
              </a:rPr>
              <a:t>Methodology for measurement and generating metrics</a:t>
            </a:r>
          </a:p>
          <a:p>
            <a:pPr>
              <a:lnSpc>
                <a:spcPct val="150000"/>
              </a:lnSpc>
              <a:buFont typeface="Arial" panose="020B0604020202020204" pitchFamily="34" charset="0"/>
              <a:buChar char="•"/>
            </a:pPr>
            <a:r>
              <a:rPr lang="en-US" sz="2600" b="1" dirty="0">
                <a:solidFill>
                  <a:prstClr val="black">
                    <a:lumMod val="65000"/>
                    <a:lumOff val="35000"/>
                  </a:prstClr>
                </a:solidFill>
              </a:rPr>
              <a:t>Clarity on Implementation Tiers and their relationship to Profiles</a:t>
            </a:r>
          </a:p>
          <a:p>
            <a:endParaRPr lang="en-US" dirty="0"/>
          </a:p>
        </p:txBody>
      </p:sp>
      <p:sp>
        <p:nvSpPr>
          <p:cNvPr id="5" name="Slide Number Placeholder 4"/>
          <p:cNvSpPr>
            <a:spLocks noGrp="1"/>
          </p:cNvSpPr>
          <p:nvPr>
            <p:ph type="sldNum" sz="quarter" idx="12"/>
          </p:nvPr>
        </p:nvSpPr>
        <p:spPr/>
        <p:txBody>
          <a:bodyPr/>
          <a:lstStyle/>
          <a:p>
            <a:fld id="{C90B5FB4-1AE6-4CC4-B374-7CA8E5916470}" type="slidenum">
              <a:rPr lang="en-US" smtClean="0">
                <a:solidFill>
                  <a:prstClr val="black">
                    <a:tint val="75000"/>
                  </a:prstClr>
                </a:solidFill>
              </a:rPr>
              <a:pPr/>
              <a:t>6</a:t>
            </a:fld>
            <a:endParaRPr lang="en-US" dirty="0">
              <a:solidFill>
                <a:prstClr val="black">
                  <a:tint val="75000"/>
                </a:prstClr>
              </a:solidFill>
            </a:endParaRPr>
          </a:p>
        </p:txBody>
      </p:sp>
      <p:sp>
        <p:nvSpPr>
          <p:cNvPr id="8" name="Title 2"/>
          <p:cNvSpPr txBox="1">
            <a:spLocks/>
          </p:cNvSpPr>
          <p:nvPr/>
        </p:nvSpPr>
        <p:spPr>
          <a:xfrm>
            <a:off x="748147" y="384497"/>
            <a:ext cx="7777018" cy="742619"/>
          </a:xfrm>
          <a:prstGeom prst="rect">
            <a:avLst/>
          </a:prstGeom>
        </p:spPr>
        <p:txBody>
          <a:bodyPr vert="horz" lIns="68580" tIns="34290" rIns="68580" bIns="34290" rtlCol="0" anchor="b">
            <a:noAutofit/>
          </a:bodyPr>
          <a:lstStyle>
            <a:lvl1pPr algn="l" defTabSz="914400" rtl="0" eaLnBrk="1" latinLnBrk="0" hangingPunct="1">
              <a:lnSpc>
                <a:spcPts val="2600"/>
              </a:lnSpc>
              <a:spcBef>
                <a:spcPct val="0"/>
              </a:spcBef>
              <a:buNone/>
              <a:defRPr sz="2400" b="1" u="none" kern="1200"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pPr defTabSz="685783">
              <a:lnSpc>
                <a:spcPts val="1950"/>
              </a:lnSpc>
            </a:pPr>
            <a:r>
              <a:rPr lang="en-US" sz="2800" dirty="0"/>
              <a:t>Major Themes from Inputs </a:t>
            </a:r>
          </a:p>
          <a:p>
            <a:pPr defTabSz="685783">
              <a:lnSpc>
                <a:spcPts val="1950"/>
              </a:lnSpc>
            </a:pPr>
            <a:r>
              <a:rPr lang="en-US" sz="1200" b="0" dirty="0"/>
              <a:t>Draft Cybersecurity Framework Version 1.1</a:t>
            </a:r>
          </a:p>
        </p:txBody>
      </p:sp>
    </p:spTree>
    <p:extLst>
      <p:ext uri="{BB962C8B-B14F-4D97-AF65-F5344CB8AC3E}">
        <p14:creationId xmlns:p14="http://schemas.microsoft.com/office/powerpoint/2010/main" val="2039489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7259784" y="6523863"/>
            <a:ext cx="1600200" cy="273844"/>
          </a:xfrm>
        </p:spPr>
        <p:txBody>
          <a:bodyPr/>
          <a:lstStyle/>
          <a:p>
            <a:fld id="{C90B5FB4-1AE6-4CC4-B374-7CA8E5916470}" type="slidenum">
              <a:rPr lang="en-US">
                <a:solidFill>
                  <a:prstClr val="black">
                    <a:tint val="75000"/>
                  </a:prstClr>
                </a:solidFill>
              </a:rPr>
              <a:pPr/>
              <a:t>7</a:t>
            </a:fld>
            <a:endParaRPr lang="en-US" dirty="0">
              <a:solidFill>
                <a:prstClr val="black">
                  <a:tint val="75000"/>
                </a:prstClr>
              </a:solidFill>
            </a:endParaRPr>
          </a:p>
        </p:txBody>
      </p:sp>
      <p:sp>
        <p:nvSpPr>
          <p:cNvPr id="8" name="Content Placeholder 3"/>
          <p:cNvSpPr txBox="1">
            <a:spLocks/>
          </p:cNvSpPr>
          <p:nvPr/>
        </p:nvSpPr>
        <p:spPr>
          <a:xfrm>
            <a:off x="406400" y="1156118"/>
            <a:ext cx="8589818" cy="554948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2100" b="1" dirty="0"/>
              <a:t>A primary objective of cyber SCRM is to identify, assess, and mitigate products and services that may contain potentially malicious functionality, are counterfeit, or are vulnerable due to poor manufacturing and development practices within the cyber supply chain</a:t>
            </a:r>
          </a:p>
          <a:p>
            <a:pPr marL="0" indent="0"/>
            <a:endParaRPr lang="en-US" altLang="en-US" sz="2100" b="1" dirty="0">
              <a:solidFill>
                <a:prstClr val="black">
                  <a:lumMod val="65000"/>
                  <a:lumOff val="35000"/>
                </a:prstClr>
              </a:solidFill>
            </a:endParaRPr>
          </a:p>
          <a:p>
            <a:pPr>
              <a:buFont typeface="Arial" panose="020B0604020202020204" pitchFamily="34" charset="0"/>
              <a:buChar char="•"/>
            </a:pPr>
            <a:r>
              <a:rPr lang="en-US" altLang="en-US" sz="2100" b="1" dirty="0">
                <a:solidFill>
                  <a:prstClr val="black">
                    <a:lumMod val="65000"/>
                    <a:lumOff val="35000"/>
                  </a:prstClr>
                </a:solidFill>
              </a:rPr>
              <a:t>Determining cybersecurity requirements for suppliers and information technology (IT) and operational technology (OT) partners</a:t>
            </a:r>
          </a:p>
          <a:p>
            <a:pPr>
              <a:buFont typeface="Arial" panose="020B0604020202020204" pitchFamily="34" charset="0"/>
              <a:buChar char="•"/>
            </a:pPr>
            <a:r>
              <a:rPr lang="en-US" altLang="en-US" sz="2100" b="1" dirty="0">
                <a:solidFill>
                  <a:prstClr val="black">
                    <a:lumMod val="65000"/>
                    <a:lumOff val="35000"/>
                  </a:prstClr>
                </a:solidFill>
              </a:rPr>
              <a:t>Enacting cybersecurity requirements through formal agreement (e.g. contracts)</a:t>
            </a:r>
          </a:p>
          <a:p>
            <a:pPr>
              <a:buFont typeface="Arial" panose="020B0604020202020204" pitchFamily="34" charset="0"/>
              <a:buChar char="•"/>
            </a:pPr>
            <a:r>
              <a:rPr lang="en-US" altLang="en-US" sz="2100" b="1" dirty="0">
                <a:solidFill>
                  <a:prstClr val="black">
                    <a:lumMod val="65000"/>
                    <a:lumOff val="35000"/>
                  </a:prstClr>
                </a:solidFill>
              </a:rPr>
              <a:t>Communicating to suppliers and partners how those cybersecurity requirements will be verified and validated</a:t>
            </a:r>
          </a:p>
          <a:p>
            <a:pPr>
              <a:buFont typeface="Arial" panose="020B0604020202020204" pitchFamily="34" charset="0"/>
              <a:buChar char="•"/>
            </a:pPr>
            <a:r>
              <a:rPr lang="en-US" altLang="en-US" sz="2100" b="1" dirty="0">
                <a:solidFill>
                  <a:prstClr val="black">
                    <a:lumMod val="65000"/>
                    <a:lumOff val="35000"/>
                  </a:prstClr>
                </a:solidFill>
              </a:rPr>
              <a:t>Verifying cybersecurity requirements are met through a variety of assessment methodologies</a:t>
            </a:r>
          </a:p>
          <a:p>
            <a:pPr>
              <a:buFont typeface="Arial" panose="020B0604020202020204" pitchFamily="34" charset="0"/>
              <a:buChar char="•"/>
            </a:pPr>
            <a:r>
              <a:rPr lang="en-US" altLang="en-US" sz="2100" b="1" dirty="0">
                <a:solidFill>
                  <a:prstClr val="black">
                    <a:lumMod val="65000"/>
                    <a:lumOff val="35000"/>
                  </a:prstClr>
                </a:solidFill>
              </a:rPr>
              <a:t>Governing and managing the above activities</a:t>
            </a:r>
          </a:p>
        </p:txBody>
      </p:sp>
      <p:sp>
        <p:nvSpPr>
          <p:cNvPr id="9" name="Title 2"/>
          <p:cNvSpPr>
            <a:spLocks noGrp="1"/>
          </p:cNvSpPr>
          <p:nvPr>
            <p:ph type="title"/>
          </p:nvPr>
        </p:nvSpPr>
        <p:spPr>
          <a:xfrm>
            <a:off x="406400" y="413499"/>
            <a:ext cx="8737600" cy="742619"/>
          </a:xfrm>
        </p:spPr>
        <p:txBody>
          <a:bodyPr/>
          <a:lstStyle/>
          <a:p>
            <a:pPr>
              <a:lnSpc>
                <a:spcPct val="100000"/>
              </a:lnSpc>
            </a:pPr>
            <a:r>
              <a:rPr lang="en-US" sz="2800" dirty="0"/>
              <a:t>Communicating Cybersecurity Requirements with Stakeholders</a:t>
            </a:r>
            <a:endParaRPr lang="en-US" sz="2800" b="0" i="1" dirty="0"/>
          </a:p>
        </p:txBody>
      </p:sp>
    </p:spTree>
    <p:extLst>
      <p:ext uri="{BB962C8B-B14F-4D97-AF65-F5344CB8AC3E}">
        <p14:creationId xmlns:p14="http://schemas.microsoft.com/office/powerpoint/2010/main" val="60273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7239003" y="6511583"/>
            <a:ext cx="1600200" cy="273844"/>
          </a:xfrm>
        </p:spPr>
        <p:txBody>
          <a:bodyPr/>
          <a:lstStyle/>
          <a:p>
            <a:fld id="{C90B5FB4-1AE6-4CC4-B374-7CA8E5916470}" type="slidenum">
              <a:rPr lang="en-US">
                <a:solidFill>
                  <a:prstClr val="black">
                    <a:tint val="75000"/>
                  </a:prstClr>
                </a:solidFill>
              </a:rPr>
              <a:pPr/>
              <a:t>8</a:t>
            </a:fld>
            <a:endParaRPr lang="en-US" dirty="0">
              <a:solidFill>
                <a:prstClr val="black">
                  <a:tint val="75000"/>
                </a:prstClr>
              </a:solidFill>
            </a:endParaRPr>
          </a:p>
        </p:txBody>
      </p:sp>
      <p:sp>
        <p:nvSpPr>
          <p:cNvPr id="8" name="Content Placeholder 3"/>
          <p:cNvSpPr txBox="1">
            <a:spLocks/>
          </p:cNvSpPr>
          <p:nvPr/>
        </p:nvSpPr>
        <p:spPr>
          <a:xfrm>
            <a:off x="376462" y="1417702"/>
            <a:ext cx="4750015" cy="544029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altLang="en-US" sz="2300" b="1" dirty="0">
                <a:solidFill>
                  <a:prstClr val="black">
                    <a:lumMod val="65000"/>
                    <a:lumOff val="35000"/>
                  </a:prstClr>
                </a:solidFill>
              </a:rPr>
              <a:t>Cyber SCRM in the Framework compliments SP800-161</a:t>
            </a:r>
            <a:endParaRPr lang="en-US" altLang="en-US" sz="800" b="1" dirty="0">
              <a:solidFill>
                <a:prstClr val="black">
                  <a:lumMod val="65000"/>
                  <a:lumOff val="35000"/>
                </a:prstClr>
              </a:solidFill>
            </a:endParaRPr>
          </a:p>
          <a:p>
            <a:pPr marL="0" indent="0"/>
            <a:r>
              <a:rPr lang="en-US" altLang="en-US" sz="800" b="1" dirty="0">
                <a:solidFill>
                  <a:prstClr val="black">
                    <a:lumMod val="65000"/>
                    <a:lumOff val="35000"/>
                  </a:prstClr>
                </a:solidFill>
              </a:rPr>
              <a:t> </a:t>
            </a:r>
            <a:endParaRPr lang="en-US" altLang="en-US" sz="2300" b="1" dirty="0">
              <a:solidFill>
                <a:prstClr val="black">
                  <a:lumMod val="65000"/>
                  <a:lumOff val="35000"/>
                </a:prstClr>
              </a:solidFill>
            </a:endParaRPr>
          </a:p>
          <a:p>
            <a:pPr>
              <a:buFont typeface="Arial" panose="020B0604020202020204" pitchFamily="34" charset="0"/>
              <a:buChar char="•"/>
            </a:pPr>
            <a:r>
              <a:rPr lang="en-US" altLang="en-US" sz="2300" b="1" dirty="0">
                <a:solidFill>
                  <a:prstClr val="black">
                    <a:lumMod val="65000"/>
                    <a:lumOff val="35000"/>
                  </a:prstClr>
                </a:solidFill>
              </a:rPr>
              <a:t>Graphic represents taxonomy of supply chain entities</a:t>
            </a:r>
          </a:p>
          <a:p>
            <a:pPr>
              <a:buFont typeface="Arial" panose="020B0604020202020204" pitchFamily="34" charset="0"/>
              <a:buChar char="•"/>
            </a:pPr>
            <a:endParaRPr lang="en-US" altLang="en-US" sz="800" b="1" dirty="0">
              <a:solidFill>
                <a:prstClr val="black">
                  <a:lumMod val="65000"/>
                  <a:lumOff val="35000"/>
                </a:prstClr>
              </a:solidFill>
              <a:ea typeface="Times New Roman" panose="02020603050405020304" pitchFamily="18" charset="0"/>
            </a:endParaRPr>
          </a:p>
          <a:p>
            <a:pPr>
              <a:buFont typeface="Arial" panose="020B0604020202020204" pitchFamily="34" charset="0"/>
              <a:buChar char="•"/>
            </a:pPr>
            <a:r>
              <a:rPr lang="en-US" altLang="en-US" sz="2300" b="1" dirty="0">
                <a:solidFill>
                  <a:prstClr val="black">
                    <a:lumMod val="65000"/>
                    <a:lumOff val="35000"/>
                  </a:prstClr>
                </a:solidFill>
                <a:ea typeface="Times New Roman" panose="02020603050405020304" pitchFamily="18" charset="0"/>
              </a:rPr>
              <a:t>Cyber SCRM encompasses IT and OT suppliers and buyers as well as non-IT and OT partners</a:t>
            </a:r>
          </a:p>
          <a:p>
            <a:pPr>
              <a:buFont typeface="Arial" panose="020B0604020202020204" pitchFamily="34" charset="0"/>
              <a:buChar char="•"/>
            </a:pPr>
            <a:endParaRPr lang="en-US" altLang="en-US" sz="800" b="1" dirty="0">
              <a:solidFill>
                <a:prstClr val="black">
                  <a:lumMod val="65000"/>
                  <a:lumOff val="35000"/>
                </a:prstClr>
              </a:solidFill>
              <a:ea typeface="Times New Roman" panose="02020603050405020304" pitchFamily="18" charset="0"/>
            </a:endParaRPr>
          </a:p>
          <a:p>
            <a:pPr>
              <a:buFont typeface="Arial" panose="020B0604020202020204" pitchFamily="34" charset="0"/>
              <a:buChar char="•"/>
            </a:pPr>
            <a:r>
              <a:rPr lang="en-US" altLang="en-US" sz="2300" b="1" dirty="0">
                <a:solidFill>
                  <a:prstClr val="black">
                    <a:lumMod val="65000"/>
                    <a:lumOff val="35000"/>
                  </a:prstClr>
                </a:solidFill>
                <a:ea typeface="Times New Roman" panose="02020603050405020304" pitchFamily="18" charset="0"/>
              </a:rPr>
              <a:t>Stakeholders should be identified and factored into the protective, detective, response, and recovery capabilities</a:t>
            </a:r>
          </a:p>
        </p:txBody>
      </p:sp>
      <p:sp>
        <p:nvSpPr>
          <p:cNvPr id="9" name="Title 2"/>
          <p:cNvSpPr>
            <a:spLocks noGrp="1"/>
          </p:cNvSpPr>
          <p:nvPr>
            <p:ph type="title"/>
          </p:nvPr>
        </p:nvSpPr>
        <p:spPr>
          <a:xfrm>
            <a:off x="836220" y="355037"/>
            <a:ext cx="6629073" cy="742619"/>
          </a:xfrm>
        </p:spPr>
        <p:txBody>
          <a:bodyPr/>
          <a:lstStyle/>
          <a:p>
            <a:r>
              <a:rPr lang="en-US" sz="2800" dirty="0"/>
              <a:t>Cyber SCRM Taxonomy</a:t>
            </a:r>
            <a:br>
              <a:rPr lang="en-US" sz="2100" dirty="0"/>
            </a:br>
            <a:r>
              <a:rPr lang="en-US" sz="1200" b="0" i="1" dirty="0"/>
              <a:t>Draft Cybersecurity Framework Version 1.1</a:t>
            </a:r>
            <a:endParaRPr lang="en-US" sz="825" b="0" i="1" dirty="0"/>
          </a:p>
        </p:txBody>
      </p:sp>
      <p:pic>
        <p:nvPicPr>
          <p:cNvPr id="5" name="Picture 4" descr="An entity diagram showing that a given organization may have multiple Suppliers, Buyers, and Non-information technology and operational technology Partners." title="Figure 3: Cyber Supply Chain Relationships"/>
          <p:cNvPicPr/>
          <p:nvPr/>
        </p:nvPicPr>
        <p:blipFill>
          <a:blip r:embed="rId3" cstate="print">
            <a:extLst>
              <a:ext uri="{28A0092B-C50C-407E-A947-70E740481C1C}">
                <a14:useLocalDpi xmlns:a14="http://schemas.microsoft.com/office/drawing/2010/main" val="0"/>
              </a:ext>
            </a:extLst>
          </a:blip>
          <a:stretch>
            <a:fillRect/>
          </a:stretch>
        </p:blipFill>
        <p:spPr>
          <a:xfrm>
            <a:off x="4941652" y="1595336"/>
            <a:ext cx="4202348" cy="3842426"/>
          </a:xfrm>
          <a:prstGeom prst="rect">
            <a:avLst/>
          </a:prstGeom>
        </p:spPr>
      </p:pic>
    </p:spTree>
    <p:extLst>
      <p:ext uri="{BB962C8B-B14F-4D97-AF65-F5344CB8AC3E}">
        <p14:creationId xmlns:p14="http://schemas.microsoft.com/office/powerpoint/2010/main" val="259377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7384476" y="6428455"/>
            <a:ext cx="1600200" cy="273844"/>
          </a:xfrm>
        </p:spPr>
        <p:txBody>
          <a:bodyPr/>
          <a:lstStyle/>
          <a:p>
            <a:fld id="{C90B5FB4-1AE6-4CC4-B374-7CA8E5916470}" type="slidenum">
              <a:rPr lang="en-US">
                <a:solidFill>
                  <a:prstClr val="black">
                    <a:tint val="75000"/>
                  </a:prstClr>
                </a:solidFill>
              </a:rPr>
              <a:pPr/>
              <a:t>9</a:t>
            </a:fld>
            <a:endParaRPr lang="en-US" dirty="0">
              <a:solidFill>
                <a:prstClr val="black">
                  <a:tint val="75000"/>
                </a:prstClr>
              </a:solidFill>
            </a:endParaRPr>
          </a:p>
        </p:txBody>
      </p:sp>
      <p:sp>
        <p:nvSpPr>
          <p:cNvPr id="9" name="Title 2"/>
          <p:cNvSpPr>
            <a:spLocks noGrp="1"/>
          </p:cNvSpPr>
          <p:nvPr>
            <p:ph type="title"/>
          </p:nvPr>
        </p:nvSpPr>
        <p:spPr>
          <a:xfrm>
            <a:off x="771565" y="382747"/>
            <a:ext cx="6629073" cy="742619"/>
          </a:xfrm>
        </p:spPr>
        <p:txBody>
          <a:bodyPr/>
          <a:lstStyle/>
          <a:p>
            <a:r>
              <a:rPr lang="en-US" sz="2800" dirty="0"/>
              <a:t>Cyber SCRM Additions to the Core</a:t>
            </a:r>
            <a:br>
              <a:rPr lang="en-US" sz="2100" dirty="0"/>
            </a:br>
            <a:r>
              <a:rPr lang="en-US" sz="1200" b="0" i="1" dirty="0"/>
              <a:t>Draft Cybersecurity Framework Version 1.1</a:t>
            </a:r>
            <a:endParaRPr lang="en-US" sz="825" b="0"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3147"/>
            <a:ext cx="9140616" cy="4767435"/>
          </a:xfrm>
          <a:prstGeom prst="rect">
            <a:avLst/>
          </a:prstGeom>
        </p:spPr>
      </p:pic>
    </p:spTree>
    <p:extLst>
      <p:ext uri="{BB962C8B-B14F-4D97-AF65-F5344CB8AC3E}">
        <p14:creationId xmlns:p14="http://schemas.microsoft.com/office/powerpoint/2010/main" val="280448759"/>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TotalTime>
  <Words>1420</Words>
  <Application>Microsoft Office PowerPoint</Application>
  <PresentationFormat>Ekran Gösterisi (4:3)</PresentationFormat>
  <Paragraphs>205</Paragraphs>
  <Slides>17</Slides>
  <Notes>14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17</vt:i4>
      </vt:variant>
    </vt:vector>
  </HeadingPairs>
  <TitlesOfParts>
    <vt:vector size="24" baseType="lpstr">
      <vt:lpstr>Adobe Fan Heiti Std B</vt:lpstr>
      <vt:lpstr>Arial</vt:lpstr>
      <vt:lpstr>Calibri</vt:lpstr>
      <vt:lpstr>Mangal</vt:lpstr>
      <vt:lpstr>Times New Roman</vt:lpstr>
      <vt:lpstr>Wingdings</vt:lpstr>
      <vt:lpstr>Content slides</vt:lpstr>
      <vt:lpstr>PowerPoint Sunusu</vt:lpstr>
      <vt:lpstr>Charter for Continued Development and Evolution</vt:lpstr>
      <vt:lpstr>Input to the Proposed Framework Update Draft Cybersecurity Framework Version 1.1</vt:lpstr>
      <vt:lpstr>Compatibility Draft Cybersecurity Framework Version 1.1</vt:lpstr>
      <vt:lpstr>Proposed Core Updates Draft Cybersecurity Framework Version 1.1</vt:lpstr>
      <vt:lpstr>PowerPoint Sunusu</vt:lpstr>
      <vt:lpstr>Communicating Cybersecurity Requirements with Stakeholders</vt:lpstr>
      <vt:lpstr>Cyber SCRM Taxonomy Draft Cybersecurity Framework Version 1.1</vt:lpstr>
      <vt:lpstr>Cyber SCRM Additions to the Core Draft Cybersecurity Framework Version 1.1</vt:lpstr>
      <vt:lpstr>Cyber SCRM in Framework Implementation Tiers Draft Cybersecurity Framework Version 1.1</vt:lpstr>
      <vt:lpstr>Implementation Tiers and Profiles Draft Cybersecurity Framework Version 1.1</vt:lpstr>
      <vt:lpstr>PowerPoint Sunusu</vt:lpstr>
      <vt:lpstr>Integrated Risk Management in Implementation Tiers Draft Cybersecurity Framework Version 1.1</vt:lpstr>
      <vt:lpstr>Identity Management Draft Cybersecurity Framework Version 1.1</vt:lpstr>
      <vt:lpstr>PowerPoint Sunusu</vt:lpstr>
      <vt:lpstr>Feedback Appreciated! Draft Cybersecurity Framework Version 1.1</vt:lpstr>
      <vt:lpstr>Resources Where to Learn More and Stay Current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Dylan Thomas</dc:creator>
  <cp:keywords/>
  <dc:description/>
  <cp:lastModifiedBy>Mustafa AFYONLUOGLU</cp:lastModifiedBy>
  <cp:revision>86</cp:revision>
  <dcterms:created xsi:type="dcterms:W3CDTF">2017-02-17T14:07:28Z</dcterms:created>
  <dcterms:modified xsi:type="dcterms:W3CDTF">2017-07-02T17:09:53Z</dcterms:modified>
  <cp:category/>
</cp:coreProperties>
</file>